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النمط المتوسط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نمط متوسط 2 - تميي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16DA210-FB5B-4158-B5E0-FEB733F419BA}" styleName="النمط الفاتح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D3EA-FC87-498A-9E68-3D8C59C1B729}" type="datetimeFigureOut">
              <a:rPr lang="ar-SA" smtClean="0"/>
              <a:t>04/10/44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07E3-54C4-4282-A38D-D68B50B5F20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02924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D3EA-FC87-498A-9E68-3D8C59C1B729}" type="datetimeFigureOut">
              <a:rPr lang="ar-SA" smtClean="0"/>
              <a:t>04/10/44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07E3-54C4-4282-A38D-D68B50B5F20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635946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D3EA-FC87-498A-9E68-3D8C59C1B729}" type="datetimeFigureOut">
              <a:rPr lang="ar-SA" smtClean="0"/>
              <a:t>04/10/44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07E3-54C4-4282-A38D-D68B50B5F20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12516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D3EA-FC87-498A-9E68-3D8C59C1B729}" type="datetimeFigureOut">
              <a:rPr lang="ar-SA" smtClean="0"/>
              <a:t>04/10/44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07E3-54C4-4282-A38D-D68B50B5F20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77051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D3EA-FC87-498A-9E68-3D8C59C1B729}" type="datetimeFigureOut">
              <a:rPr lang="ar-SA" smtClean="0"/>
              <a:t>04/10/44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07E3-54C4-4282-A38D-D68B50B5F20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37107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D3EA-FC87-498A-9E68-3D8C59C1B729}" type="datetimeFigureOut">
              <a:rPr lang="ar-SA" smtClean="0"/>
              <a:t>04/10/44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07E3-54C4-4282-A38D-D68B50B5F20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91645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D3EA-FC87-498A-9E68-3D8C59C1B729}" type="datetimeFigureOut">
              <a:rPr lang="ar-SA" smtClean="0"/>
              <a:t>04/10/44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07E3-54C4-4282-A38D-D68B50B5F20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3882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D3EA-FC87-498A-9E68-3D8C59C1B729}" type="datetimeFigureOut">
              <a:rPr lang="ar-SA" smtClean="0"/>
              <a:t>04/10/44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07E3-54C4-4282-A38D-D68B50B5F20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68548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D3EA-FC87-498A-9E68-3D8C59C1B729}" type="datetimeFigureOut">
              <a:rPr lang="ar-SA" smtClean="0"/>
              <a:t>04/10/44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07E3-54C4-4282-A38D-D68B50B5F20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32584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D3EA-FC87-498A-9E68-3D8C59C1B729}" type="datetimeFigureOut">
              <a:rPr lang="ar-SA" smtClean="0"/>
              <a:t>04/10/44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07E3-54C4-4282-A38D-D68B50B5F20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13166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D3EA-FC87-498A-9E68-3D8C59C1B729}" type="datetimeFigureOut">
              <a:rPr lang="ar-SA" smtClean="0"/>
              <a:t>04/10/44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07E3-54C4-4282-A38D-D68B50B5F20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48701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28D3EA-FC87-498A-9E68-3D8C59C1B729}" type="datetimeFigureOut">
              <a:rPr lang="ar-SA" smtClean="0"/>
              <a:t>04/10/44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07E3-54C4-4282-A38D-D68B50B5F20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7154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مستطيل مستدير الزوايا 4"/>
          <p:cNvSpPr/>
          <p:nvPr/>
        </p:nvSpPr>
        <p:spPr>
          <a:xfrm>
            <a:off x="-32703" y="1510250"/>
            <a:ext cx="3164543" cy="20627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 smtClean="0"/>
              <a:t>علامات الإعراب الأصلية </a:t>
            </a:r>
          </a:p>
          <a:p>
            <a:pPr algn="ctr"/>
            <a:r>
              <a:rPr lang="ar-SA" sz="4000" b="1" dirty="0" smtClean="0">
                <a:solidFill>
                  <a:srgbClr val="FFFF00"/>
                </a:solidFill>
              </a:rPr>
              <a:t>( الكسرة )</a:t>
            </a:r>
            <a:endParaRPr lang="ar-SA" sz="4000" b="1" dirty="0">
              <a:solidFill>
                <a:srgbClr val="FFFF00"/>
              </a:solidFill>
            </a:endParaRPr>
          </a:p>
        </p:txBody>
      </p:sp>
      <p:sp>
        <p:nvSpPr>
          <p:cNvPr id="6" name="وسيلة شرح على شكل سحابة 5"/>
          <p:cNvSpPr/>
          <p:nvPr/>
        </p:nvSpPr>
        <p:spPr>
          <a:xfrm>
            <a:off x="467544" y="4221088"/>
            <a:ext cx="4298776" cy="1224136"/>
          </a:xfrm>
          <a:prstGeom prst="cloudCallou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/>
              <a:t>أ/ زينب السعدي</a:t>
            </a:r>
            <a:endParaRPr lang="ar-SA" sz="3600" b="1" dirty="0"/>
          </a:p>
        </p:txBody>
      </p:sp>
    </p:spTree>
    <p:extLst>
      <p:ext uri="{BB962C8B-B14F-4D97-AF65-F5344CB8AC3E}">
        <p14:creationId xmlns:p14="http://schemas.microsoft.com/office/powerpoint/2010/main" val="861836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سهم للأسفل 3"/>
          <p:cNvSpPr/>
          <p:nvPr/>
        </p:nvSpPr>
        <p:spPr>
          <a:xfrm>
            <a:off x="1835696" y="332656"/>
            <a:ext cx="5904656" cy="978408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 smtClean="0"/>
              <a:t>نتذكر معا </a:t>
            </a:r>
            <a:endParaRPr lang="ar-SA" sz="4000" b="1" dirty="0"/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468" y="188640"/>
            <a:ext cx="1000125" cy="1584176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4781"/>
            <a:ext cx="1000125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مستطيل مستدير الزوايا 5"/>
          <p:cNvSpPr/>
          <p:nvPr/>
        </p:nvSpPr>
        <p:spPr>
          <a:xfrm>
            <a:off x="2483768" y="1311064"/>
            <a:ext cx="4298776" cy="9144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 smtClean="0">
                <a:solidFill>
                  <a:srgbClr val="C00000"/>
                </a:solidFill>
              </a:rPr>
              <a:t>علامات الإعراب الأصلية </a:t>
            </a:r>
            <a:endParaRPr lang="ar-SA" sz="4000" b="1" dirty="0">
              <a:solidFill>
                <a:srgbClr val="C00000"/>
              </a:solidFill>
            </a:endParaRPr>
          </a:p>
        </p:txBody>
      </p:sp>
      <p:cxnSp>
        <p:nvCxnSpPr>
          <p:cNvPr id="8" name="رابط كسهم مستقيم 7"/>
          <p:cNvCxnSpPr/>
          <p:nvPr/>
        </p:nvCxnSpPr>
        <p:spPr>
          <a:xfrm>
            <a:off x="6635080" y="2358706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مخطط انسيابي: قرص ممغنط 8"/>
          <p:cNvSpPr/>
          <p:nvPr/>
        </p:nvSpPr>
        <p:spPr>
          <a:xfrm>
            <a:off x="7092280" y="3504270"/>
            <a:ext cx="1800199" cy="2877057"/>
          </a:xfrm>
          <a:prstGeom prst="flowChartMagneticDisk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الفتحة </a:t>
            </a:r>
          </a:p>
          <a:p>
            <a:pPr algn="ctr"/>
            <a:r>
              <a:rPr lang="ar-SA" sz="2000" b="1" dirty="0" smtClean="0"/>
              <a:t>الأسماء المعربة و الأفعال المضارعة </a:t>
            </a:r>
            <a:endParaRPr lang="ar-SA" sz="2000" b="1" dirty="0"/>
          </a:p>
        </p:txBody>
      </p:sp>
      <p:cxnSp>
        <p:nvCxnSpPr>
          <p:cNvPr id="11" name="رابط كسهم مستقيم 10"/>
          <p:cNvCxnSpPr/>
          <p:nvPr/>
        </p:nvCxnSpPr>
        <p:spPr>
          <a:xfrm>
            <a:off x="5436096" y="2300783"/>
            <a:ext cx="0" cy="128631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مخطط انسيابي: قرص ممغنط 13"/>
          <p:cNvSpPr/>
          <p:nvPr/>
        </p:nvSpPr>
        <p:spPr>
          <a:xfrm>
            <a:off x="4788024" y="3717031"/>
            <a:ext cx="1694227" cy="2664295"/>
          </a:xfrm>
          <a:prstGeom prst="flowChartMagneticDisk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الضمة</a:t>
            </a:r>
          </a:p>
          <a:p>
            <a:pPr algn="ctr"/>
            <a:r>
              <a:rPr lang="ar-SA" sz="2000" b="1" dirty="0" smtClean="0"/>
              <a:t>الأسماء المعربة و الأفعال المضارعة </a:t>
            </a:r>
            <a:endParaRPr lang="ar-SA" sz="2000" b="1" dirty="0"/>
          </a:p>
        </p:txBody>
      </p:sp>
      <p:cxnSp>
        <p:nvCxnSpPr>
          <p:cNvPr id="16" name="رابط كسهم مستقيم 15"/>
          <p:cNvCxnSpPr/>
          <p:nvPr/>
        </p:nvCxnSpPr>
        <p:spPr>
          <a:xfrm>
            <a:off x="3718756" y="2300783"/>
            <a:ext cx="0" cy="128631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مخطط انسيابي: قرص ممغنط 17"/>
          <p:cNvSpPr/>
          <p:nvPr/>
        </p:nvSpPr>
        <p:spPr>
          <a:xfrm>
            <a:off x="2483768" y="3717032"/>
            <a:ext cx="1692188" cy="2520280"/>
          </a:xfrm>
          <a:prstGeom prst="flowChartMagneticDisk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الكسرة</a:t>
            </a:r>
          </a:p>
          <a:p>
            <a:pPr algn="ctr"/>
            <a:r>
              <a:rPr lang="ar-SA" sz="2400" b="1" dirty="0" smtClean="0"/>
              <a:t>الأسماء المعربة </a:t>
            </a:r>
            <a:endParaRPr lang="ar-SA" sz="2400" b="1" dirty="0"/>
          </a:p>
        </p:txBody>
      </p:sp>
      <p:cxnSp>
        <p:nvCxnSpPr>
          <p:cNvPr id="20" name="رابط كسهم مستقيم 19"/>
          <p:cNvCxnSpPr/>
          <p:nvPr/>
        </p:nvCxnSpPr>
        <p:spPr>
          <a:xfrm flipH="1">
            <a:off x="1475656" y="2358706"/>
            <a:ext cx="1224136" cy="135832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مخطط انسيابي: قرص ممغنط 24"/>
          <p:cNvSpPr/>
          <p:nvPr/>
        </p:nvSpPr>
        <p:spPr>
          <a:xfrm>
            <a:off x="395536" y="3861048"/>
            <a:ext cx="1692188" cy="2376264"/>
          </a:xfrm>
          <a:prstGeom prst="flowChartMagneticDisk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السكون</a:t>
            </a:r>
          </a:p>
          <a:p>
            <a:pPr algn="ctr"/>
            <a:r>
              <a:rPr lang="ar-SA" sz="2400" b="1" dirty="0" smtClean="0"/>
              <a:t>الأفعال المضارعة</a:t>
            </a:r>
            <a:endParaRPr lang="ar-SA" sz="2400" b="1" dirty="0"/>
          </a:p>
        </p:txBody>
      </p:sp>
    </p:spTree>
    <p:extLst>
      <p:ext uri="{BB962C8B-B14F-4D97-AF65-F5344CB8AC3E}">
        <p14:creationId xmlns:p14="http://schemas.microsoft.com/office/powerpoint/2010/main" val="2464971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9" grpId="0" animBg="1"/>
      <p:bldP spid="14" grpId="0" animBg="1"/>
      <p:bldP spid="18" grpId="0" animBg="1"/>
      <p:bldP spid="2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1876425" cy="20882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5987" y="150727"/>
            <a:ext cx="1878013" cy="209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مستطيل ذو زاوية واحدة مستديرة 4"/>
          <p:cNvSpPr/>
          <p:nvPr/>
        </p:nvSpPr>
        <p:spPr>
          <a:xfrm>
            <a:off x="2267744" y="260648"/>
            <a:ext cx="4680520" cy="914400"/>
          </a:xfrm>
          <a:prstGeom prst="round1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 smtClean="0"/>
              <a:t>الأهداف التعليمية </a:t>
            </a:r>
            <a:endParaRPr lang="ar-SA" sz="4000" b="1" dirty="0"/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1619672" y="1484784"/>
            <a:ext cx="6120680" cy="9144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/>
              <a:t>نَ</a:t>
            </a:r>
            <a:r>
              <a:rPr lang="ar-SA" sz="2800" b="1" dirty="0" smtClean="0"/>
              <a:t>تعرف  </a:t>
            </a:r>
            <a:r>
              <a:rPr lang="ar-SA" sz="2800" b="1" dirty="0" smtClean="0"/>
              <a:t>إلى علامات الإعراب الأصلية ( الكسرة )</a:t>
            </a:r>
            <a:endParaRPr lang="ar-SA" sz="2800" b="1" dirty="0"/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1187624" y="2514600"/>
            <a:ext cx="7017369" cy="9144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/>
              <a:t>نُ</a:t>
            </a:r>
            <a:r>
              <a:rPr lang="ar-SA" sz="3600" b="1" dirty="0" smtClean="0"/>
              <a:t>ميز </a:t>
            </a:r>
            <a:r>
              <a:rPr lang="ar-SA" sz="3600" b="1" dirty="0" smtClean="0"/>
              <a:t>الأسماء المجرورة</a:t>
            </a:r>
            <a:endParaRPr lang="ar-SA" sz="3600" b="1" dirty="0"/>
          </a:p>
        </p:txBody>
      </p:sp>
      <p:sp>
        <p:nvSpPr>
          <p:cNvPr id="8" name="مستطيل مستدير الزوايا 7"/>
          <p:cNvSpPr/>
          <p:nvPr/>
        </p:nvSpPr>
        <p:spPr>
          <a:xfrm>
            <a:off x="1187623" y="3573016"/>
            <a:ext cx="7017369" cy="9144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 smtClean="0"/>
              <a:t>نُ</a:t>
            </a:r>
            <a:r>
              <a:rPr lang="ar-SA" sz="4000" b="1" dirty="0" smtClean="0"/>
              <a:t>علل </a:t>
            </a:r>
            <a:r>
              <a:rPr lang="ar-SA" sz="4000" b="1" dirty="0" smtClean="0"/>
              <a:t>سبب جَر الأسماء </a:t>
            </a:r>
            <a:endParaRPr lang="ar-SA" sz="4000" b="1" dirty="0"/>
          </a:p>
        </p:txBody>
      </p:sp>
      <p:sp>
        <p:nvSpPr>
          <p:cNvPr id="9" name="مستطيل مستدير الزوايا 8"/>
          <p:cNvSpPr/>
          <p:nvPr/>
        </p:nvSpPr>
        <p:spPr>
          <a:xfrm>
            <a:off x="1187624" y="4653136"/>
            <a:ext cx="7017368" cy="9144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dirty="0" smtClean="0"/>
              <a:t>نَ</a:t>
            </a:r>
            <a:r>
              <a:rPr lang="ar-SA" sz="4400" b="1" dirty="0" smtClean="0"/>
              <a:t>ستنتج </a:t>
            </a:r>
            <a:r>
              <a:rPr lang="ar-SA" sz="4400" b="1" dirty="0" smtClean="0"/>
              <a:t>القواعد النحوية </a:t>
            </a:r>
            <a:endParaRPr lang="ar-SA" sz="4400" b="1" dirty="0"/>
          </a:p>
        </p:txBody>
      </p:sp>
      <p:sp>
        <p:nvSpPr>
          <p:cNvPr id="10" name="مستطيل مستدير الزوايا 9"/>
          <p:cNvSpPr/>
          <p:nvPr/>
        </p:nvSpPr>
        <p:spPr>
          <a:xfrm>
            <a:off x="1187624" y="5733256"/>
            <a:ext cx="7017368" cy="9144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/>
              <a:t>نُطب</a:t>
            </a:r>
            <a:r>
              <a:rPr lang="ar-SA" sz="3600" b="1" dirty="0" smtClean="0"/>
              <a:t>ق </a:t>
            </a:r>
            <a:r>
              <a:rPr lang="ar-SA" sz="3600" b="1" dirty="0" smtClean="0"/>
              <a:t>القاعدة على أمثلة مشابهة</a:t>
            </a:r>
            <a:endParaRPr lang="ar-SA" sz="3600" b="1" dirty="0"/>
          </a:p>
        </p:txBody>
      </p:sp>
    </p:spTree>
    <p:extLst>
      <p:ext uri="{BB962C8B-B14F-4D97-AF65-F5344CB8AC3E}">
        <p14:creationId xmlns:p14="http://schemas.microsoft.com/office/powerpoint/2010/main" val="3404948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153491"/>
            <a:ext cx="2076450" cy="1835349"/>
          </a:xfrm>
          <a:prstGeom prst="rect">
            <a:avLst/>
          </a:prstGeom>
        </p:spPr>
      </p:pic>
      <p:sp>
        <p:nvSpPr>
          <p:cNvPr id="5" name="وسيلة شرح مع سهم إلى الأسفل 4"/>
          <p:cNvSpPr/>
          <p:nvPr/>
        </p:nvSpPr>
        <p:spPr>
          <a:xfrm>
            <a:off x="2267744" y="548680"/>
            <a:ext cx="4464496" cy="1440160"/>
          </a:xfrm>
          <a:prstGeom prst="downArrowCallou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dirty="0" smtClean="0"/>
              <a:t>نقرأ الفقرة</a:t>
            </a:r>
            <a:endParaRPr lang="ar-SA" sz="4400" b="1" dirty="0"/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357437"/>
            <a:ext cx="9036496" cy="4383931"/>
          </a:xfrm>
          <a:prstGeom prst="rect">
            <a:avLst/>
          </a:prstGeom>
        </p:spPr>
      </p:pic>
      <p:sp>
        <p:nvSpPr>
          <p:cNvPr id="7" name="مستطيل 6"/>
          <p:cNvSpPr/>
          <p:nvPr/>
        </p:nvSpPr>
        <p:spPr>
          <a:xfrm>
            <a:off x="539552" y="2564904"/>
            <a:ext cx="4536504" cy="223224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tx1"/>
                </a:solidFill>
              </a:rPr>
              <a:t>سَرَح ذهني بعيداً في </a:t>
            </a:r>
            <a:r>
              <a:rPr lang="ar-SA" sz="2800" b="1" dirty="0" smtClean="0">
                <a:solidFill>
                  <a:srgbClr val="FF0000"/>
                </a:solidFill>
              </a:rPr>
              <a:t>كثيرِ</a:t>
            </a:r>
            <a:r>
              <a:rPr lang="ar-SA" sz="2800" b="1" dirty="0" smtClean="0">
                <a:solidFill>
                  <a:schemeClr val="tx1"/>
                </a:solidFill>
              </a:rPr>
              <a:t> مِنْ الناس يكونون خلف </a:t>
            </a:r>
            <a:r>
              <a:rPr lang="ar-SA" sz="2800" b="1" dirty="0" smtClean="0">
                <a:solidFill>
                  <a:srgbClr val="FF0000"/>
                </a:solidFill>
              </a:rPr>
              <a:t>الأضواءِ</a:t>
            </a:r>
            <a:r>
              <a:rPr lang="ar-SA" sz="2800" b="1" dirty="0" smtClean="0">
                <a:solidFill>
                  <a:schemeClr val="tx1"/>
                </a:solidFill>
              </a:rPr>
              <a:t> ، مِثلْ جذور </a:t>
            </a:r>
            <a:r>
              <a:rPr lang="ar-SA" sz="2800" b="1" dirty="0" smtClean="0">
                <a:solidFill>
                  <a:srgbClr val="FF0000"/>
                </a:solidFill>
              </a:rPr>
              <a:t>الشجرةِ</a:t>
            </a:r>
            <a:r>
              <a:rPr lang="ar-SA" sz="2800" b="1" dirty="0" smtClean="0">
                <a:solidFill>
                  <a:schemeClr val="tx1"/>
                </a:solidFill>
              </a:rPr>
              <a:t>، و يكونونَ سبباَ في </a:t>
            </a:r>
            <a:r>
              <a:rPr lang="ar-SA" sz="2800" b="1" dirty="0" smtClean="0">
                <a:solidFill>
                  <a:srgbClr val="FF0000"/>
                </a:solidFill>
              </a:rPr>
              <a:t>نجاحِ</a:t>
            </a:r>
            <a:r>
              <a:rPr lang="ar-SA" sz="2800" b="1" dirty="0" smtClean="0">
                <a:solidFill>
                  <a:schemeClr val="tx1"/>
                </a:solidFill>
              </a:rPr>
              <a:t> الآخرين  و سعادتهم دون أن يفطن إليهم أحد .</a:t>
            </a:r>
            <a:endParaRPr lang="ar-SA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860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سهم للأسفل 3"/>
          <p:cNvSpPr/>
          <p:nvPr/>
        </p:nvSpPr>
        <p:spPr>
          <a:xfrm>
            <a:off x="3419872" y="332656"/>
            <a:ext cx="2952328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/>
              <a:t>نلاحظ الأمثلة </a:t>
            </a:r>
            <a:endParaRPr lang="ar-SA" sz="2800" b="1" dirty="0"/>
          </a:p>
        </p:txBody>
      </p:sp>
      <p:graphicFrame>
        <p:nvGraphicFramePr>
          <p:cNvPr id="5" name="جدول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632902"/>
              </p:ext>
            </p:extLst>
          </p:nvPr>
        </p:nvGraphicFramePr>
        <p:xfrm>
          <a:off x="539554" y="1397000"/>
          <a:ext cx="7848870" cy="4498616"/>
        </p:xfrm>
        <a:graphic>
          <a:graphicData uri="http://schemas.openxmlformats.org/drawingml/2006/table">
            <a:tbl>
              <a:tblPr rtl="1" firstRow="1" bandRow="1">
                <a:tableStyleId>{21E4AEA4-8DFA-4A89-87EB-49C32662AFE0}</a:tableStyleId>
              </a:tblPr>
              <a:tblGrid>
                <a:gridCol w="1308145"/>
                <a:gridCol w="1308145"/>
                <a:gridCol w="1308145"/>
                <a:gridCol w="1308145"/>
                <a:gridCol w="1308145"/>
                <a:gridCol w="1308145"/>
              </a:tblGrid>
              <a:tr h="896054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الكلمة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نوعها 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العلامة الإعرابية 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ما يناسبها 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السبب 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إعرابها</a:t>
                      </a:r>
                      <a:r>
                        <a:rPr lang="ar-SA" sz="2400" baseline="0" dirty="0" smtClean="0"/>
                        <a:t> </a:t>
                      </a:r>
                      <a:endParaRPr lang="ar-SA" sz="2400" dirty="0"/>
                    </a:p>
                  </a:txBody>
                  <a:tcPr/>
                </a:tc>
              </a:tr>
              <a:tr h="896054"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 smtClean="0"/>
                        <a:t>كثيرِ</a:t>
                      </a:r>
                      <a:endParaRPr lang="ar-SA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solidFill>
                            <a:srgbClr val="FF0000"/>
                          </a:solidFill>
                        </a:rPr>
                        <a:t>اسم </a:t>
                      </a:r>
                      <a:endParaRPr lang="ar-SA" sz="32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solidFill>
                            <a:srgbClr val="002060"/>
                          </a:solidFill>
                        </a:rPr>
                        <a:t>الكسرة</a:t>
                      </a:r>
                      <a:endParaRPr lang="ar-SA" sz="3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solidFill>
                            <a:srgbClr val="00B050"/>
                          </a:solidFill>
                        </a:rPr>
                        <a:t>الجر</a:t>
                      </a:r>
                      <a:endParaRPr lang="ar-SA" sz="32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/>
                        <a:t>جاءت بعد حرف الجر</a:t>
                      </a:r>
                    </a:p>
                    <a:p>
                      <a:pPr algn="ctr" rtl="1"/>
                      <a:r>
                        <a:rPr lang="ar-SA" sz="1800" b="1" dirty="0" smtClean="0"/>
                        <a:t> ( في )</a:t>
                      </a:r>
                      <a:endParaRPr lang="ar-SA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/>
                        <a:t>اسم</a:t>
                      </a:r>
                      <a:r>
                        <a:rPr lang="ar-SA" sz="1800" b="1" baseline="0" dirty="0" smtClean="0"/>
                        <a:t> مجرور و علامة جره الكسرة</a:t>
                      </a:r>
                      <a:endParaRPr lang="ar-SA" sz="1800" b="1" dirty="0"/>
                    </a:p>
                  </a:txBody>
                  <a:tcPr/>
                </a:tc>
              </a:tr>
              <a:tr h="896054"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 smtClean="0"/>
                        <a:t>الأضواءِ</a:t>
                      </a:r>
                      <a:endParaRPr lang="ar-SA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896054"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 smtClean="0"/>
                        <a:t>الشجرةِ</a:t>
                      </a:r>
                      <a:endParaRPr lang="ar-SA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896054"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 smtClean="0"/>
                        <a:t>نجاحِ</a:t>
                      </a:r>
                      <a:endParaRPr lang="ar-SA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2856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-6942"/>
            <a:ext cx="2466975" cy="18478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وسيلة شرح بيضاوية 4"/>
          <p:cNvSpPr/>
          <p:nvPr/>
        </p:nvSpPr>
        <p:spPr>
          <a:xfrm>
            <a:off x="5580112" y="332656"/>
            <a:ext cx="2858616" cy="1584176"/>
          </a:xfrm>
          <a:prstGeom prst="wedgeEllipseCallou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 smtClean="0"/>
              <a:t>نستنتج </a:t>
            </a:r>
            <a:endParaRPr lang="ar-SA" sz="4000" b="1" dirty="0"/>
          </a:p>
        </p:txBody>
      </p:sp>
      <p:sp>
        <p:nvSpPr>
          <p:cNvPr id="6" name="مستطيل ذو زاويتين مستديرتين في نفس الجانب 5"/>
          <p:cNvSpPr/>
          <p:nvPr/>
        </p:nvSpPr>
        <p:spPr>
          <a:xfrm>
            <a:off x="827584" y="2276872"/>
            <a:ext cx="6603032" cy="914400"/>
          </a:xfrm>
          <a:prstGeom prst="round2Same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/>
              <a:t>الكسرة علامة جر أصلية تظهر على أواخر الأسماء </a:t>
            </a:r>
            <a:endParaRPr lang="ar-SA" sz="2800" b="1" dirty="0"/>
          </a:p>
        </p:txBody>
      </p:sp>
      <p:sp>
        <p:nvSpPr>
          <p:cNvPr id="7" name="مستطيل ذو زاويتين مستديرتين في نفس الجانب 6"/>
          <p:cNvSpPr/>
          <p:nvPr/>
        </p:nvSpPr>
        <p:spPr>
          <a:xfrm>
            <a:off x="3059832" y="3356992"/>
            <a:ext cx="2952328" cy="914400"/>
          </a:xfrm>
          <a:prstGeom prst="round2Same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/>
              <a:t>العلامات الأصلية للأسماء </a:t>
            </a:r>
            <a:endParaRPr lang="ar-SA" sz="2800" b="1" dirty="0"/>
          </a:p>
        </p:txBody>
      </p:sp>
      <p:sp>
        <p:nvSpPr>
          <p:cNvPr id="8" name="وسيلة شرح مع سهم إلى الأسفل 7"/>
          <p:cNvSpPr/>
          <p:nvPr/>
        </p:nvSpPr>
        <p:spPr>
          <a:xfrm>
            <a:off x="6444208" y="4339952"/>
            <a:ext cx="1479612" cy="914400"/>
          </a:xfrm>
          <a:prstGeom prst="downArrowCallou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/>
              <a:t>الضمة </a:t>
            </a:r>
            <a:endParaRPr lang="ar-SA" sz="2400" b="1" dirty="0"/>
          </a:p>
        </p:txBody>
      </p:sp>
      <p:sp>
        <p:nvSpPr>
          <p:cNvPr id="9" name="شكل بيضاوي 8"/>
          <p:cNvSpPr/>
          <p:nvPr/>
        </p:nvSpPr>
        <p:spPr>
          <a:xfrm>
            <a:off x="6588224" y="5373216"/>
            <a:ext cx="1197006" cy="9144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/>
              <a:t>مرفوع</a:t>
            </a:r>
            <a:endParaRPr lang="ar-SA" sz="2000" b="1" dirty="0"/>
          </a:p>
        </p:txBody>
      </p:sp>
      <p:sp>
        <p:nvSpPr>
          <p:cNvPr id="10" name="وسيلة شرح مع سهم إلى الأسفل 9"/>
          <p:cNvSpPr/>
          <p:nvPr/>
        </p:nvSpPr>
        <p:spPr>
          <a:xfrm>
            <a:off x="3779912" y="4458816"/>
            <a:ext cx="1584176" cy="795536"/>
          </a:xfrm>
          <a:prstGeom prst="downArrowCallou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/>
              <a:t>الفتحة </a:t>
            </a:r>
            <a:endParaRPr lang="ar-SA" sz="2800" b="1" dirty="0"/>
          </a:p>
        </p:txBody>
      </p:sp>
      <p:sp>
        <p:nvSpPr>
          <p:cNvPr id="11" name="شكل بيضاوي 10"/>
          <p:cNvSpPr/>
          <p:nvPr/>
        </p:nvSpPr>
        <p:spPr>
          <a:xfrm>
            <a:off x="3923928" y="5373216"/>
            <a:ext cx="1440160" cy="9144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/>
              <a:t>منصوب </a:t>
            </a:r>
            <a:endParaRPr lang="ar-SA" sz="2400" b="1" dirty="0"/>
          </a:p>
        </p:txBody>
      </p:sp>
      <p:sp>
        <p:nvSpPr>
          <p:cNvPr id="12" name="وسيلة شرح مع سهم إلى الأسفل 11"/>
          <p:cNvSpPr/>
          <p:nvPr/>
        </p:nvSpPr>
        <p:spPr>
          <a:xfrm>
            <a:off x="1340991" y="4458816"/>
            <a:ext cx="1553121" cy="914400"/>
          </a:xfrm>
          <a:prstGeom prst="downArrowCallou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/>
              <a:t>الكسرة </a:t>
            </a:r>
            <a:endParaRPr lang="ar-SA" sz="3200" b="1" dirty="0"/>
          </a:p>
        </p:txBody>
      </p:sp>
      <p:sp>
        <p:nvSpPr>
          <p:cNvPr id="13" name="شكل بيضاوي 12"/>
          <p:cNvSpPr/>
          <p:nvPr/>
        </p:nvSpPr>
        <p:spPr>
          <a:xfrm>
            <a:off x="1475656" y="5445224"/>
            <a:ext cx="1268239" cy="9144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/>
              <a:t>مجرور</a:t>
            </a:r>
            <a:endParaRPr lang="ar-SA" sz="2400" b="1" dirty="0"/>
          </a:p>
        </p:txBody>
      </p:sp>
    </p:spTree>
    <p:extLst>
      <p:ext uri="{BB962C8B-B14F-4D97-AF65-F5344CB8AC3E}">
        <p14:creationId xmlns:p14="http://schemas.microsoft.com/office/powerpoint/2010/main" val="3183238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99792" cy="6858000"/>
          </a:xfrm>
          <a:prstGeom prst="rect">
            <a:avLst/>
          </a:prstGeom>
        </p:spPr>
      </p:pic>
      <p:sp>
        <p:nvSpPr>
          <p:cNvPr id="6" name="مستطيل 5"/>
          <p:cNvSpPr/>
          <p:nvPr/>
        </p:nvSpPr>
        <p:spPr>
          <a:xfrm>
            <a:off x="1666528" y="260648"/>
            <a:ext cx="1321296" cy="316835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/>
              <a:t>السؤال الأول </a:t>
            </a:r>
          </a:p>
          <a:p>
            <a:pPr algn="ctr"/>
            <a:r>
              <a:rPr lang="ar-SA" sz="2400" b="1" dirty="0" smtClean="0"/>
              <a:t>: نضع خط تحت الاسم المجرور </a:t>
            </a:r>
            <a:endParaRPr lang="ar-SA" sz="2400" b="1" dirty="0"/>
          </a:p>
        </p:txBody>
      </p:sp>
      <p:sp>
        <p:nvSpPr>
          <p:cNvPr id="7" name="مستطيل 6"/>
          <p:cNvSpPr/>
          <p:nvPr/>
        </p:nvSpPr>
        <p:spPr>
          <a:xfrm>
            <a:off x="2987824" y="404664"/>
            <a:ext cx="5666928" cy="273630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800" b="1" dirty="0" smtClean="0"/>
              <a:t>1- ولد </a:t>
            </a:r>
            <a:r>
              <a:rPr lang="ar-SA" sz="4800" b="1" dirty="0" smtClean="0"/>
              <a:t>الرحالة ابن بطوطة في </a:t>
            </a:r>
            <a:r>
              <a:rPr lang="ar-SA" sz="4800" b="1" dirty="0" smtClean="0">
                <a:solidFill>
                  <a:schemeClr val="bg1"/>
                </a:solidFill>
              </a:rPr>
              <a:t>مدينةِ </a:t>
            </a:r>
            <a:r>
              <a:rPr lang="ar-SA" sz="4800" b="1" dirty="0" smtClean="0"/>
              <a:t>طنجة في </a:t>
            </a:r>
            <a:r>
              <a:rPr lang="ar-SA" sz="4800" b="1" dirty="0" smtClean="0">
                <a:solidFill>
                  <a:schemeClr val="bg1"/>
                </a:solidFill>
              </a:rPr>
              <a:t>المغربِ</a:t>
            </a:r>
            <a:endParaRPr lang="ar-SA" sz="4800" b="1" dirty="0">
              <a:solidFill>
                <a:schemeClr val="bg1"/>
              </a:solidFill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3059832" y="3429000"/>
            <a:ext cx="5594920" cy="309634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dirty="0" smtClean="0"/>
              <a:t>2- يقول </a:t>
            </a:r>
            <a:r>
              <a:rPr lang="ar-SA" sz="4400" b="1" dirty="0" smtClean="0"/>
              <a:t>الشاعر :</a:t>
            </a:r>
          </a:p>
          <a:p>
            <a:pPr algn="ctr"/>
            <a:r>
              <a:rPr lang="ar-SA" sz="4400" b="1" dirty="0" smtClean="0"/>
              <a:t>لا </a:t>
            </a:r>
            <a:r>
              <a:rPr lang="ar-SA" sz="4400" b="1" dirty="0" smtClean="0"/>
              <a:t>تسقني </a:t>
            </a:r>
            <a:r>
              <a:rPr lang="ar-SA" sz="4400" b="1" dirty="0" smtClean="0"/>
              <a:t>ماء </a:t>
            </a:r>
            <a:r>
              <a:rPr lang="ar-SA" sz="4400" b="1" dirty="0" smtClean="0">
                <a:solidFill>
                  <a:schemeClr val="bg1"/>
                </a:solidFill>
              </a:rPr>
              <a:t>الحياةِ بذلةِ </a:t>
            </a:r>
            <a:r>
              <a:rPr lang="ar-SA" sz="4400" b="1" dirty="0" smtClean="0"/>
              <a:t>، بل فاسقني </a:t>
            </a:r>
            <a:r>
              <a:rPr lang="ar-SA" sz="4400" b="1" dirty="0" smtClean="0">
                <a:solidFill>
                  <a:schemeClr val="bg1"/>
                </a:solidFill>
              </a:rPr>
              <a:t>بالعزِ </a:t>
            </a:r>
            <a:r>
              <a:rPr lang="ar-SA" sz="4400" b="1" dirty="0" smtClean="0"/>
              <a:t>كأس </a:t>
            </a:r>
            <a:r>
              <a:rPr lang="ar-SA" sz="4400" b="1" dirty="0" smtClean="0">
                <a:solidFill>
                  <a:schemeClr val="bg1"/>
                </a:solidFill>
              </a:rPr>
              <a:t>الحنظلِ </a:t>
            </a:r>
            <a:endParaRPr lang="ar-SA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120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570" y="-34280"/>
            <a:ext cx="9154570" cy="2143125"/>
          </a:xfrm>
          <a:prstGeom prst="rect">
            <a:avLst/>
          </a:prstGeom>
        </p:spPr>
      </p:pic>
      <p:sp>
        <p:nvSpPr>
          <p:cNvPr id="3" name="مستطيل 2"/>
          <p:cNvSpPr/>
          <p:nvPr/>
        </p:nvSpPr>
        <p:spPr>
          <a:xfrm>
            <a:off x="3851920" y="528793"/>
            <a:ext cx="4248471" cy="914400"/>
          </a:xfrm>
          <a:prstGeom prst="rect">
            <a:avLst/>
          </a:prstGeom>
          <a:ln>
            <a:solidFill>
              <a:schemeClr val="bg1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/>
              <a:t>السؤال الثاني : نملأُ الفراغات بما يُناسبها مِن أسماء مما بين الأقواس :</a:t>
            </a:r>
            <a:endParaRPr lang="ar-SA" sz="2400" b="1" dirty="0"/>
          </a:p>
        </p:txBody>
      </p:sp>
      <p:sp>
        <p:nvSpPr>
          <p:cNvPr id="4" name="مستطيل 3"/>
          <p:cNvSpPr/>
          <p:nvPr/>
        </p:nvSpPr>
        <p:spPr>
          <a:xfrm>
            <a:off x="395536" y="2348880"/>
            <a:ext cx="8115200" cy="122413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/>
              <a:t>زارَ الرجلُ </a:t>
            </a:r>
            <a:r>
              <a:rPr lang="ar-SA" sz="3600" b="1" smtClean="0"/>
              <a:t>مدينة </a:t>
            </a:r>
            <a:r>
              <a:rPr lang="ar-SA" sz="3600" b="1" smtClean="0"/>
              <a:t>................</a:t>
            </a:r>
            <a:endParaRPr lang="ar-SA" sz="3600" b="1" dirty="0" smtClean="0"/>
          </a:p>
          <a:p>
            <a:pPr algn="ctr"/>
            <a:r>
              <a:rPr lang="ar-SA" sz="3600" b="1" dirty="0" smtClean="0"/>
              <a:t>( القدسُ – القدسِ – القدسَ )</a:t>
            </a:r>
            <a:endParaRPr lang="ar-SA" sz="3600" b="1" dirty="0"/>
          </a:p>
        </p:txBody>
      </p:sp>
      <p:sp>
        <p:nvSpPr>
          <p:cNvPr id="5" name="مستطيل 4"/>
          <p:cNvSpPr/>
          <p:nvPr/>
        </p:nvSpPr>
        <p:spPr>
          <a:xfrm>
            <a:off x="395536" y="3789040"/>
            <a:ext cx="8115200" cy="129614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/>
              <a:t>يوجدُ المسجدُ العمري في............. غزة</a:t>
            </a:r>
          </a:p>
          <a:p>
            <a:pPr algn="ctr"/>
            <a:r>
              <a:rPr lang="ar-SA" sz="3600" b="1" dirty="0" smtClean="0"/>
              <a:t>( مدينةُ – مدينةَ – مدينةِ )</a:t>
            </a:r>
            <a:endParaRPr lang="ar-SA" sz="3600" b="1" dirty="0"/>
          </a:p>
        </p:txBody>
      </p:sp>
      <p:sp>
        <p:nvSpPr>
          <p:cNvPr id="6" name="مستطيل 5"/>
          <p:cNvSpPr/>
          <p:nvPr/>
        </p:nvSpPr>
        <p:spPr>
          <a:xfrm>
            <a:off x="395536" y="5301208"/>
            <a:ext cx="8115200" cy="122413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 smtClean="0"/>
              <a:t>يقول المثل : جَنت على ............. براقش </a:t>
            </a:r>
          </a:p>
          <a:p>
            <a:pPr algn="ctr"/>
            <a:r>
              <a:rPr lang="ar-SA" sz="4000" b="1" dirty="0" smtClean="0"/>
              <a:t>( نفسِها – نفسُها – نفسَها )</a:t>
            </a:r>
            <a:endParaRPr lang="ar-SA" sz="4000" b="1" dirty="0"/>
          </a:p>
        </p:txBody>
      </p:sp>
    </p:spTree>
    <p:extLst>
      <p:ext uri="{BB962C8B-B14F-4D97-AF65-F5344CB8AC3E}">
        <p14:creationId xmlns:p14="http://schemas.microsoft.com/office/powerpoint/2010/main" val="3354218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036496" cy="6741367"/>
          </a:xfrm>
          <a:prstGeom prst="rect">
            <a:avLst/>
          </a:prstGeom>
        </p:spPr>
      </p:pic>
      <p:sp>
        <p:nvSpPr>
          <p:cNvPr id="4" name="مستطيل 3"/>
          <p:cNvSpPr/>
          <p:nvPr/>
        </p:nvSpPr>
        <p:spPr>
          <a:xfrm>
            <a:off x="1115616" y="858866"/>
            <a:ext cx="5666928" cy="91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b="1" dirty="0" smtClean="0"/>
              <a:t>السؤال الثالث : نملأ الفراغات حسب المطلوب مثل ما بين الأقواس مع الضبط :</a:t>
            </a:r>
            <a:endParaRPr lang="ar-SA" sz="2400" b="1" dirty="0"/>
          </a:p>
        </p:txBody>
      </p:sp>
      <p:sp>
        <p:nvSpPr>
          <p:cNvPr id="5" name="مستطيل 4"/>
          <p:cNvSpPr/>
          <p:nvPr/>
        </p:nvSpPr>
        <p:spPr>
          <a:xfrm>
            <a:off x="2339752" y="2276872"/>
            <a:ext cx="5832648" cy="9144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b="1" dirty="0" smtClean="0"/>
              <a:t>شاهد الزائر ..................... في حديقة الحيوان </a:t>
            </a:r>
          </a:p>
          <a:p>
            <a:pPr algn="ctr"/>
            <a:r>
              <a:rPr lang="ar-SA" sz="2400" b="1" dirty="0" smtClean="0"/>
              <a:t>( اسم منصوب )</a:t>
            </a:r>
            <a:endParaRPr lang="ar-SA" sz="2400" b="1" dirty="0"/>
          </a:p>
        </p:txBody>
      </p:sp>
      <p:sp>
        <p:nvSpPr>
          <p:cNvPr id="6" name="مستطيل 5"/>
          <p:cNvSpPr/>
          <p:nvPr/>
        </p:nvSpPr>
        <p:spPr>
          <a:xfrm>
            <a:off x="2555776" y="3234680"/>
            <a:ext cx="5184575" cy="9144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/>
              <a:t>العلمُ نور  و ...................... ظلام </a:t>
            </a:r>
          </a:p>
          <a:p>
            <a:pPr algn="ctr"/>
            <a:r>
              <a:rPr lang="ar-SA" sz="2800" b="1" dirty="0" smtClean="0"/>
              <a:t>( اسم مرفوع ) </a:t>
            </a:r>
            <a:endParaRPr lang="ar-SA" sz="2800" b="1" dirty="0"/>
          </a:p>
        </p:txBody>
      </p:sp>
      <p:sp>
        <p:nvSpPr>
          <p:cNvPr id="7" name="مستطيل 6"/>
          <p:cNvSpPr/>
          <p:nvPr/>
        </p:nvSpPr>
        <p:spPr>
          <a:xfrm>
            <a:off x="2987823" y="4365104"/>
            <a:ext cx="4752527" cy="9144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b="1" dirty="0" smtClean="0"/>
              <a:t>يصومُ المسلمون في .................... رمضان </a:t>
            </a:r>
          </a:p>
          <a:p>
            <a:pPr algn="ctr"/>
            <a:r>
              <a:rPr lang="ar-SA" sz="2400" b="1" dirty="0" smtClean="0"/>
              <a:t>( اسم مجرور )</a:t>
            </a:r>
            <a:endParaRPr lang="ar-SA" sz="2400" b="1" dirty="0"/>
          </a:p>
        </p:txBody>
      </p:sp>
    </p:spTree>
    <p:extLst>
      <p:ext uri="{BB962C8B-B14F-4D97-AF65-F5344CB8AC3E}">
        <p14:creationId xmlns:p14="http://schemas.microsoft.com/office/powerpoint/2010/main" val="194940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264</Words>
  <Application>Microsoft Office PowerPoint</Application>
  <PresentationFormat>عرض على الشاشة (3:4)‏</PresentationFormat>
  <Paragraphs>66</Paragraphs>
  <Slides>9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home</dc:creator>
  <cp:lastModifiedBy>home</cp:lastModifiedBy>
  <cp:revision>43</cp:revision>
  <dcterms:created xsi:type="dcterms:W3CDTF">2023-04-24T11:56:50Z</dcterms:created>
  <dcterms:modified xsi:type="dcterms:W3CDTF">2023-04-24T14:52:45Z</dcterms:modified>
</cp:coreProperties>
</file>