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56" r:id="rId2"/>
    <p:sldId id="257" r:id="rId3"/>
    <p:sldId id="258" r:id="rId4"/>
    <p:sldId id="259" r:id="rId5"/>
    <p:sldId id="271" r:id="rId6"/>
    <p:sldId id="272" r:id="rId7"/>
    <p:sldId id="261" r:id="rId8"/>
    <p:sldId id="260" r:id="rId9"/>
    <p:sldId id="262" r:id="rId10"/>
    <p:sldId id="263"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7DC8B44-43F7-48CC-9D82-4C04EADF9E01}" type="datetimeFigureOut">
              <a:rPr lang="ar-SA" smtClean="0"/>
              <a:t>13/10/43</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9410504-6236-47AB-BCEC-E84770A8CCB3}"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7DC8B44-43F7-48CC-9D82-4C04EADF9E01}" type="datetimeFigureOut">
              <a:rPr lang="ar-SA" smtClean="0"/>
              <a:t>13/10/43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9410504-6236-47AB-BCEC-E84770A8CCB3}"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7DC8B44-43F7-48CC-9D82-4C04EADF9E01}" type="datetimeFigureOut">
              <a:rPr lang="ar-SA" smtClean="0"/>
              <a:t>13/10/43</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79410504-6236-47AB-BCEC-E84770A8CCB3}"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7DC8B44-43F7-48CC-9D82-4C04EADF9E01}" type="datetimeFigureOut">
              <a:rPr lang="ar-SA" smtClean="0"/>
              <a:t>13/10/43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9410504-6236-47AB-BCEC-E84770A8CCB3}"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47DC8B44-43F7-48CC-9D82-4C04EADF9E01}" type="datetimeFigureOut">
              <a:rPr lang="ar-SA" smtClean="0"/>
              <a:t>13/10/43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79410504-6236-47AB-BCEC-E84770A8CCB3}"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47DC8B44-43F7-48CC-9D82-4C04EADF9E01}" type="datetimeFigureOut">
              <a:rPr lang="ar-SA" smtClean="0"/>
              <a:t>13/10/43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79410504-6236-47AB-BCEC-E84770A8CCB3}"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47DC8B44-43F7-48CC-9D82-4C04EADF9E01}" type="datetimeFigureOut">
              <a:rPr lang="ar-SA" smtClean="0"/>
              <a:t>13/10/43</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79410504-6236-47AB-BCEC-E84770A8CCB3}"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7DC8B44-43F7-48CC-9D82-4C04EADF9E01}" type="datetimeFigureOut">
              <a:rPr lang="ar-SA" smtClean="0"/>
              <a:t>13/10/43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9410504-6236-47AB-BCEC-E84770A8CCB3}"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47DC8B44-43F7-48CC-9D82-4C04EADF9E01}" type="datetimeFigureOut">
              <a:rPr lang="ar-SA" smtClean="0"/>
              <a:t>13/10/43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79410504-6236-47AB-BCEC-E84770A8CCB3}" type="slidenum">
              <a:rPr lang="ar-SA" smtClean="0"/>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الأيقونة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7DC8B44-43F7-48CC-9D82-4C04EADF9E01}" type="datetimeFigureOut">
              <a:rPr lang="ar-SA" smtClean="0"/>
              <a:t>13/10/43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79410504-6236-47AB-BCEC-E84770A8CCB3}"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47DC8B44-43F7-48CC-9D82-4C04EADF9E01}" type="datetimeFigureOut">
              <a:rPr lang="ar-SA" smtClean="0"/>
              <a:t>13/10/43</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9410504-6236-47AB-BCEC-E84770A8CCB3}"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7DC8B44-43F7-48CC-9D82-4C04EADF9E01}" type="datetimeFigureOut">
              <a:rPr lang="ar-SA" smtClean="0"/>
              <a:t>13/10/43</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9410504-6236-47AB-BCEC-E84770A8CCB3}"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959932" y="3418114"/>
            <a:ext cx="3888432" cy="978835"/>
          </a:xfrm>
        </p:spPr>
        <p:txBody>
          <a:bodyPr>
            <a:normAutofit fontScale="92500"/>
          </a:bodyPr>
          <a:lstStyle/>
          <a:p>
            <a:r>
              <a:rPr lang="ar-SA" sz="4000" dirty="0" smtClean="0">
                <a:ln w="18415" cmpd="sng">
                  <a:solidFill>
                    <a:srgbClr val="FFFFFF"/>
                  </a:solidFill>
                  <a:prstDash val="solid"/>
                </a:ln>
                <a:effectLst>
                  <a:outerShdw blurRad="63500" dir="3600000" algn="tl" rotWithShape="0">
                    <a:srgbClr val="000000">
                      <a:alpha val="70000"/>
                    </a:srgbClr>
                  </a:outerShdw>
                </a:effectLst>
                <a:cs typeface="PT Bold Dusky" pitchFamily="2" charset="-78"/>
              </a:rPr>
              <a:t>المؤتمر التربوي الأول</a:t>
            </a:r>
          </a:p>
          <a:p>
            <a:endParaRPr lang="ar-SA" sz="4000" dirty="0">
              <a:ln w="18415" cmpd="sng">
                <a:solidFill>
                  <a:srgbClr val="FFFFFF"/>
                </a:solidFill>
                <a:prstDash val="solid"/>
              </a:ln>
              <a:effectLst>
                <a:outerShdw blurRad="63500" dir="3600000" algn="tl" rotWithShape="0">
                  <a:srgbClr val="000000">
                    <a:alpha val="70000"/>
                  </a:srgbClr>
                </a:outerShdw>
              </a:effectLst>
              <a:cs typeface="PT Bold Dusky" pitchFamily="2" charset="-78"/>
            </a:endParaRPr>
          </a:p>
          <a:p>
            <a:endParaRPr lang="ar-SA" sz="4000" dirty="0" smtClean="0">
              <a:ln w="18415" cmpd="sng">
                <a:solidFill>
                  <a:srgbClr val="FFFFFF"/>
                </a:solidFill>
                <a:prstDash val="solid"/>
              </a:ln>
              <a:effectLst>
                <a:outerShdw blurRad="63500" dir="3600000" algn="tl" rotWithShape="0">
                  <a:srgbClr val="000000">
                    <a:alpha val="70000"/>
                  </a:srgbClr>
                </a:outerShdw>
              </a:effectLst>
              <a:cs typeface="PT Bold Dusky" pitchFamily="2" charset="-78"/>
            </a:endParaRPr>
          </a:p>
          <a:p>
            <a:endParaRPr lang="ar-SA" sz="4000" dirty="0" smtClean="0">
              <a:ln w="18415" cmpd="sng">
                <a:solidFill>
                  <a:srgbClr val="FFFFFF"/>
                </a:solidFill>
                <a:prstDash val="solid"/>
              </a:ln>
              <a:effectLst>
                <a:outerShdw blurRad="63500" dir="3600000" algn="tl" rotWithShape="0">
                  <a:srgbClr val="000000">
                    <a:alpha val="70000"/>
                  </a:srgbClr>
                </a:outerShdw>
              </a:effectLst>
              <a:cs typeface="PT Bold Dusky" pitchFamily="2" charset="-78"/>
            </a:endParaRPr>
          </a:p>
          <a:p>
            <a:endParaRPr lang="ar-SA" dirty="0">
              <a:ln w="18415" cmpd="sng">
                <a:solidFill>
                  <a:srgbClr val="FFFFFF"/>
                </a:solidFill>
                <a:prstDash val="solid"/>
              </a:ln>
              <a:effectLst>
                <a:outerShdw blurRad="63500" dir="3600000" algn="tl" rotWithShape="0">
                  <a:srgbClr val="000000">
                    <a:alpha val="70000"/>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8526" y="260648"/>
            <a:ext cx="6080518" cy="29523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style>
          <a:lnRef idx="1">
            <a:schemeClr val="accent5"/>
          </a:lnRef>
          <a:fillRef idx="2">
            <a:schemeClr val="accent5"/>
          </a:fillRef>
          <a:effectRef idx="1">
            <a:schemeClr val="accent5"/>
          </a:effectRef>
          <a:fontRef idx="minor">
            <a:schemeClr val="dk1"/>
          </a:fontRef>
        </p:style>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91" y="0"/>
            <a:ext cx="2806891" cy="6858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5" name="مستطيل مستدير الزوايا 4"/>
          <p:cNvSpPr/>
          <p:nvPr/>
        </p:nvSpPr>
        <p:spPr>
          <a:xfrm>
            <a:off x="3203848" y="4581128"/>
            <a:ext cx="5400600" cy="936104"/>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600" b="1" dirty="0" smtClean="0">
                <a:solidFill>
                  <a:srgbClr val="FF0000"/>
                </a:solidFill>
                <a:cs typeface="PT Bold Dusky" pitchFamily="2" charset="-78"/>
              </a:rPr>
              <a:t>التعليم في ظل جائحة كورونا </a:t>
            </a:r>
          </a:p>
          <a:p>
            <a:pPr algn="ctr"/>
            <a:endParaRPr lang="ar-SA" dirty="0"/>
          </a:p>
        </p:txBody>
      </p:sp>
      <p:sp>
        <p:nvSpPr>
          <p:cNvPr id="7" name="مخطط انسيابي: متعدد المستندات 6"/>
          <p:cNvSpPr/>
          <p:nvPr/>
        </p:nvSpPr>
        <p:spPr>
          <a:xfrm>
            <a:off x="4139952" y="5620486"/>
            <a:ext cx="2880320" cy="976866"/>
          </a:xfrm>
          <a:prstGeom prst="flowChartMultidocumen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sz="2400" b="1" dirty="0" smtClean="0">
                <a:solidFill>
                  <a:srgbClr val="002060"/>
                </a:solidFill>
                <a:cs typeface="PT Bold Dusky" pitchFamily="2" charset="-78"/>
              </a:rPr>
              <a:t>رؤيا مستقبلية </a:t>
            </a:r>
            <a:endParaRPr lang="ar-SA" sz="2400" b="1" dirty="0">
              <a:solidFill>
                <a:srgbClr val="002060"/>
              </a:solidFill>
              <a:cs typeface="PT Bold Dusky" pitchFamily="2" charset="-78"/>
            </a:endParaRPr>
          </a:p>
        </p:txBody>
      </p:sp>
      <p:sp>
        <p:nvSpPr>
          <p:cNvPr id="2" name="مخطط انسيابي: قرار 1"/>
          <p:cNvSpPr/>
          <p:nvPr/>
        </p:nvSpPr>
        <p:spPr>
          <a:xfrm>
            <a:off x="4644008" y="3968480"/>
            <a:ext cx="2592287" cy="612648"/>
          </a:xfrm>
          <a:prstGeom prst="flowChartDecision">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en-US" b="1" dirty="0" smtClean="0"/>
              <a:t>16-5-2022</a:t>
            </a:r>
            <a:endParaRPr lang="ar-SA" b="1" dirty="0"/>
          </a:p>
        </p:txBody>
      </p:sp>
    </p:spTree>
    <p:extLst>
      <p:ext uri="{BB962C8B-B14F-4D97-AF65-F5344CB8AC3E}">
        <p14:creationId xmlns:p14="http://schemas.microsoft.com/office/powerpoint/2010/main" val="211415515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heel(1)">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80">
                                          <p:stCondLst>
                                            <p:cond delay="0"/>
                                          </p:stCondLst>
                                        </p:cTn>
                                        <p:tgtEl>
                                          <p:spTgt spid="4"/>
                                        </p:tgtEl>
                                      </p:cBhvr>
                                    </p:animEffect>
                                    <p:anim calcmode="lin" valueType="num">
                                      <p:cBhvr>
                                        <p:cTn id="3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5" dur="26">
                                          <p:stCondLst>
                                            <p:cond delay="650"/>
                                          </p:stCondLst>
                                        </p:cTn>
                                        <p:tgtEl>
                                          <p:spTgt spid="4"/>
                                        </p:tgtEl>
                                      </p:cBhvr>
                                      <p:to x="100000" y="60000"/>
                                    </p:animScale>
                                    <p:animScale>
                                      <p:cBhvr>
                                        <p:cTn id="36" dur="166" decel="50000">
                                          <p:stCondLst>
                                            <p:cond delay="676"/>
                                          </p:stCondLst>
                                        </p:cTn>
                                        <p:tgtEl>
                                          <p:spTgt spid="4"/>
                                        </p:tgtEl>
                                      </p:cBhvr>
                                      <p:to x="100000" y="100000"/>
                                    </p:animScale>
                                    <p:animScale>
                                      <p:cBhvr>
                                        <p:cTn id="37" dur="26">
                                          <p:stCondLst>
                                            <p:cond delay="1312"/>
                                          </p:stCondLst>
                                        </p:cTn>
                                        <p:tgtEl>
                                          <p:spTgt spid="4"/>
                                        </p:tgtEl>
                                      </p:cBhvr>
                                      <p:to x="100000" y="80000"/>
                                    </p:animScale>
                                    <p:animScale>
                                      <p:cBhvr>
                                        <p:cTn id="38" dur="166" decel="50000">
                                          <p:stCondLst>
                                            <p:cond delay="1338"/>
                                          </p:stCondLst>
                                        </p:cTn>
                                        <p:tgtEl>
                                          <p:spTgt spid="4"/>
                                        </p:tgtEl>
                                      </p:cBhvr>
                                      <p:to x="100000" y="100000"/>
                                    </p:animScale>
                                    <p:animScale>
                                      <p:cBhvr>
                                        <p:cTn id="39" dur="26">
                                          <p:stCondLst>
                                            <p:cond delay="1642"/>
                                          </p:stCondLst>
                                        </p:cTn>
                                        <p:tgtEl>
                                          <p:spTgt spid="4"/>
                                        </p:tgtEl>
                                      </p:cBhvr>
                                      <p:to x="100000" y="90000"/>
                                    </p:animScale>
                                    <p:animScale>
                                      <p:cBhvr>
                                        <p:cTn id="40" dur="166" decel="50000">
                                          <p:stCondLst>
                                            <p:cond delay="1668"/>
                                          </p:stCondLst>
                                        </p:cTn>
                                        <p:tgtEl>
                                          <p:spTgt spid="4"/>
                                        </p:tgtEl>
                                      </p:cBhvr>
                                      <p:to x="100000" y="100000"/>
                                    </p:animScale>
                                    <p:animScale>
                                      <p:cBhvr>
                                        <p:cTn id="41" dur="26">
                                          <p:stCondLst>
                                            <p:cond delay="1808"/>
                                          </p:stCondLst>
                                        </p:cTn>
                                        <p:tgtEl>
                                          <p:spTgt spid="4"/>
                                        </p:tgtEl>
                                      </p:cBhvr>
                                      <p:to x="100000" y="95000"/>
                                    </p:animScale>
                                    <p:animScale>
                                      <p:cBhvr>
                                        <p:cTn id="4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تمرير أفقي 4"/>
          <p:cNvSpPr/>
          <p:nvPr/>
        </p:nvSpPr>
        <p:spPr>
          <a:xfrm>
            <a:off x="2195736" y="620688"/>
            <a:ext cx="4680520" cy="1033272"/>
          </a:xfrm>
          <a:prstGeom prst="horizontalScroll">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ar-SA" sz="3600" dirty="0" smtClean="0">
                <a:cs typeface="PT Simple Bold Ruled" pitchFamily="2" charset="-78"/>
              </a:rPr>
              <a:t>ورقة بحثية بعنوان </a:t>
            </a:r>
            <a:endParaRPr lang="ar-SA" sz="3600" dirty="0">
              <a:cs typeface="PT Simple Bold Ruled" pitchFamily="2" charset="-78"/>
            </a:endParaRPr>
          </a:p>
        </p:txBody>
      </p:sp>
      <p:sp>
        <p:nvSpPr>
          <p:cNvPr id="7" name="خماسي 6"/>
          <p:cNvSpPr/>
          <p:nvPr/>
        </p:nvSpPr>
        <p:spPr>
          <a:xfrm>
            <a:off x="755576" y="1916832"/>
            <a:ext cx="4032448" cy="1152128"/>
          </a:xfrm>
          <a:prstGeom prst="homePlate">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4400" b="1" dirty="0" smtClean="0">
                <a:solidFill>
                  <a:srgbClr val="00B050"/>
                </a:solidFill>
                <a:cs typeface="PT Simple Bold Ruled" pitchFamily="2" charset="-78"/>
              </a:rPr>
              <a:t>التعليم عن بعد</a:t>
            </a:r>
            <a:endParaRPr lang="ar-SA" sz="4400" b="1" dirty="0">
              <a:solidFill>
                <a:srgbClr val="00B050"/>
              </a:solidFill>
              <a:cs typeface="PT Simple Bold Ruled" pitchFamily="2" charset="-78"/>
            </a:endParaRPr>
          </a:p>
        </p:txBody>
      </p:sp>
      <p:sp>
        <p:nvSpPr>
          <p:cNvPr id="8" name="خماسي 7"/>
          <p:cNvSpPr/>
          <p:nvPr/>
        </p:nvSpPr>
        <p:spPr>
          <a:xfrm>
            <a:off x="755576" y="3284984"/>
            <a:ext cx="4032448" cy="1152128"/>
          </a:xfrm>
          <a:prstGeom prst="homePlate">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3200" b="1" dirty="0" smtClean="0">
                <a:solidFill>
                  <a:srgbClr val="FFFF00"/>
                </a:solidFill>
                <a:cs typeface="PT Simple Bold Ruled" pitchFamily="2" charset="-78"/>
              </a:rPr>
              <a:t>التعليم الإلكتروني </a:t>
            </a:r>
            <a:endParaRPr lang="ar-SA" sz="3200" b="1" dirty="0">
              <a:solidFill>
                <a:srgbClr val="FFFF00"/>
              </a:solidFill>
              <a:cs typeface="PT Simple Bold Ruled" pitchFamily="2" charset="-78"/>
            </a:endParaRPr>
          </a:p>
        </p:txBody>
      </p:sp>
      <p:sp>
        <p:nvSpPr>
          <p:cNvPr id="9" name="خماسي 8"/>
          <p:cNvSpPr/>
          <p:nvPr/>
        </p:nvSpPr>
        <p:spPr>
          <a:xfrm>
            <a:off x="783048" y="4725144"/>
            <a:ext cx="4004976" cy="1440160"/>
          </a:xfrm>
          <a:prstGeom prst="homePlate">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4000" b="1" dirty="0" smtClean="0">
                <a:cs typeface="PT Simple Bold Ruled" pitchFamily="2" charset="-78"/>
              </a:rPr>
              <a:t>التعليم المدمج</a:t>
            </a:r>
            <a:endParaRPr lang="ar-SA" sz="4000" b="1" dirty="0">
              <a:cs typeface="PT Simple Bold Ruled" pitchFamily="2" charset="-78"/>
            </a:endParaRPr>
          </a:p>
        </p:txBody>
      </p:sp>
      <p:pic>
        <p:nvPicPr>
          <p:cNvPr id="10" name="صورة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1731055"/>
            <a:ext cx="2952328" cy="133790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صورة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3356992"/>
            <a:ext cx="2664296" cy="136815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صورة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064" y="4869160"/>
            <a:ext cx="2664296" cy="15121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0099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عنصر نائب للمحتوى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95536" y="1412776"/>
            <a:ext cx="3456384" cy="24482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عنصر نائب للمحتوى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27984" y="1340768"/>
            <a:ext cx="3600400" cy="24482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سهم للأسفل 5"/>
          <p:cNvSpPr/>
          <p:nvPr/>
        </p:nvSpPr>
        <p:spPr>
          <a:xfrm>
            <a:off x="2915816" y="116632"/>
            <a:ext cx="2232248" cy="1410456"/>
          </a:xfrm>
          <a:prstGeom prst="down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sz="2400" dirty="0" smtClean="0"/>
          </a:p>
          <a:p>
            <a:pPr algn="ctr"/>
            <a:endParaRPr lang="ar-SA" sz="2400" dirty="0"/>
          </a:p>
          <a:p>
            <a:pPr algn="ctr"/>
            <a:r>
              <a:rPr lang="ar-SA" sz="1600" b="1" dirty="0" smtClean="0">
                <a:solidFill>
                  <a:srgbClr val="002060"/>
                </a:solidFill>
              </a:rPr>
              <a:t>إعداد </a:t>
            </a:r>
          </a:p>
          <a:p>
            <a:pPr algn="ctr"/>
            <a:r>
              <a:rPr lang="ar-SA" sz="1600" b="1" dirty="0" smtClean="0">
                <a:solidFill>
                  <a:srgbClr val="002060"/>
                </a:solidFill>
              </a:rPr>
              <a:t>الباحثتين </a:t>
            </a:r>
            <a:endParaRPr lang="ar-SA" sz="1600" b="1" dirty="0">
              <a:solidFill>
                <a:srgbClr val="002060"/>
              </a:solidFill>
            </a:endParaRPr>
          </a:p>
        </p:txBody>
      </p:sp>
      <p:sp>
        <p:nvSpPr>
          <p:cNvPr id="9" name="تمرير أفقي 8"/>
          <p:cNvSpPr/>
          <p:nvPr/>
        </p:nvSpPr>
        <p:spPr>
          <a:xfrm>
            <a:off x="4716016" y="3717032"/>
            <a:ext cx="3024336" cy="720080"/>
          </a:xfrm>
          <a:prstGeom prst="horizontalScroll">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2800" b="1" dirty="0" smtClean="0">
                <a:solidFill>
                  <a:srgbClr val="C00000"/>
                </a:solidFill>
                <a:cs typeface="PT Bold Dusky" pitchFamily="2" charset="-78"/>
              </a:rPr>
              <a:t>زينب السعدي</a:t>
            </a:r>
            <a:endParaRPr lang="ar-SA" sz="2800" b="1" dirty="0">
              <a:solidFill>
                <a:srgbClr val="C00000"/>
              </a:solidFill>
              <a:cs typeface="PT Bold Dusky" pitchFamily="2" charset="-78"/>
            </a:endParaRPr>
          </a:p>
        </p:txBody>
      </p:sp>
      <p:sp>
        <p:nvSpPr>
          <p:cNvPr id="11" name="مستطيل مستدير الزوايا 10"/>
          <p:cNvSpPr/>
          <p:nvPr/>
        </p:nvSpPr>
        <p:spPr>
          <a:xfrm>
            <a:off x="4139952" y="4473116"/>
            <a:ext cx="3960440" cy="2052228"/>
          </a:xfrm>
          <a:prstGeom prst="roundRect">
            <a:avLst/>
          </a:prstGeom>
        </p:spPr>
        <p:style>
          <a:lnRef idx="1">
            <a:schemeClr val="accent4"/>
          </a:lnRef>
          <a:fillRef idx="3">
            <a:schemeClr val="accent4"/>
          </a:fillRef>
          <a:effectRef idx="2">
            <a:schemeClr val="accent4"/>
          </a:effectRef>
          <a:fontRef idx="minor">
            <a:schemeClr val="lt1"/>
          </a:fontRef>
        </p:style>
        <p:txBody>
          <a:bodyPr rtlCol="1" anchor="ctr"/>
          <a:lstStyle/>
          <a:p>
            <a:pPr algn="ctr"/>
            <a:r>
              <a:rPr lang="ar-SA" sz="1600" dirty="0" smtClean="0">
                <a:solidFill>
                  <a:srgbClr val="002060"/>
                </a:solidFill>
                <a:cs typeface="PT Simple Bold Ruled" pitchFamily="2" charset="-78"/>
              </a:rPr>
              <a:t>بكالوريوس أساليب لغة عربية و آدابها .</a:t>
            </a:r>
          </a:p>
          <a:p>
            <a:pPr algn="ctr"/>
            <a:r>
              <a:rPr lang="ar-SA" sz="1600" dirty="0" smtClean="0">
                <a:solidFill>
                  <a:srgbClr val="002060"/>
                </a:solidFill>
                <a:cs typeface="PT Simple Bold Ruled" pitchFamily="2" charset="-78"/>
              </a:rPr>
              <a:t> جامعة القدس المفتوحة</a:t>
            </a:r>
          </a:p>
          <a:p>
            <a:pPr algn="ctr"/>
            <a:r>
              <a:rPr lang="ar-SA" sz="1600" dirty="0" smtClean="0">
                <a:solidFill>
                  <a:srgbClr val="002060"/>
                </a:solidFill>
                <a:cs typeface="PT Simple Bold Ruled" pitchFamily="2" charset="-78"/>
              </a:rPr>
              <a:t>دبلوم تأهيل تربوي جامعة القد</a:t>
            </a:r>
          </a:p>
          <a:p>
            <a:pPr algn="ctr"/>
            <a:r>
              <a:rPr lang="ar-SA" sz="1600" dirty="0" smtClean="0">
                <a:solidFill>
                  <a:srgbClr val="002060"/>
                </a:solidFill>
                <a:cs typeface="PT Simple Bold Ruled" pitchFamily="2" charset="-78"/>
              </a:rPr>
              <a:t>ماجستير لغة عربية و آدابها جامعة النجاح الوطنية  </a:t>
            </a:r>
          </a:p>
          <a:p>
            <a:pPr algn="ctr"/>
            <a:r>
              <a:rPr lang="ar-SA" sz="1600" dirty="0" smtClean="0">
                <a:solidFill>
                  <a:srgbClr val="002060"/>
                </a:solidFill>
                <a:cs typeface="PT Simple Bold Ruled" pitchFamily="2" charset="-78"/>
              </a:rPr>
              <a:t>طالبة </a:t>
            </a:r>
            <a:r>
              <a:rPr lang="ar-SA" sz="1600" dirty="0" err="1" smtClean="0">
                <a:solidFill>
                  <a:srgbClr val="002060"/>
                </a:solidFill>
                <a:cs typeface="PT Simple Bold Ruled" pitchFamily="2" charset="-78"/>
              </a:rPr>
              <a:t>دكتوراة</a:t>
            </a:r>
            <a:r>
              <a:rPr lang="ar-SA" sz="1600" dirty="0" smtClean="0">
                <a:solidFill>
                  <a:srgbClr val="002060"/>
                </a:solidFill>
                <a:cs typeface="PT Simple Bold Ruled" pitchFamily="2" charset="-78"/>
              </a:rPr>
              <a:t> في اللغة العربية جامعة تونس </a:t>
            </a:r>
          </a:p>
          <a:p>
            <a:pPr algn="ctr"/>
            <a:r>
              <a:rPr lang="ar-SA" sz="1600" dirty="0" smtClean="0">
                <a:solidFill>
                  <a:srgbClr val="002060"/>
                </a:solidFill>
                <a:cs typeface="PT Simple Bold Ruled" pitchFamily="2" charset="-78"/>
              </a:rPr>
              <a:t>معلمة بمدرسة عمر بن الخطاب الثانوية جنين </a:t>
            </a:r>
          </a:p>
          <a:p>
            <a:pPr algn="ctr"/>
            <a:endParaRPr lang="ar-SA" sz="1600" dirty="0">
              <a:solidFill>
                <a:srgbClr val="002060"/>
              </a:solidFill>
              <a:cs typeface="PT Simple Bold Ruled" pitchFamily="2" charset="-78"/>
            </a:endParaRPr>
          </a:p>
        </p:txBody>
      </p:sp>
      <p:sp>
        <p:nvSpPr>
          <p:cNvPr id="12" name="تمرير أفقي 11"/>
          <p:cNvSpPr/>
          <p:nvPr/>
        </p:nvSpPr>
        <p:spPr>
          <a:xfrm>
            <a:off x="539552" y="3789040"/>
            <a:ext cx="3024336" cy="612068"/>
          </a:xfrm>
          <a:prstGeom prst="horizontalScroll">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800" b="1" dirty="0" smtClean="0">
                <a:solidFill>
                  <a:srgbClr val="C00000"/>
                </a:solidFill>
                <a:cs typeface="PT Bold Dusky" pitchFamily="2" charset="-78"/>
              </a:rPr>
              <a:t>مجد زيود</a:t>
            </a:r>
            <a:endParaRPr lang="ar-SA" sz="2800" b="1" dirty="0">
              <a:solidFill>
                <a:srgbClr val="C00000"/>
              </a:solidFill>
              <a:cs typeface="PT Bold Dusky" pitchFamily="2" charset="-78"/>
            </a:endParaRPr>
          </a:p>
        </p:txBody>
      </p:sp>
      <p:sp>
        <p:nvSpPr>
          <p:cNvPr id="13" name="مستطيل مستدير الزوايا 12"/>
          <p:cNvSpPr/>
          <p:nvPr/>
        </p:nvSpPr>
        <p:spPr>
          <a:xfrm>
            <a:off x="395536" y="4491118"/>
            <a:ext cx="3528392" cy="2016224"/>
          </a:xfrm>
          <a:prstGeom prst="roundRect">
            <a:avLst/>
          </a:prstGeom>
        </p:spPr>
        <p:style>
          <a:lnRef idx="1">
            <a:schemeClr val="accent4"/>
          </a:lnRef>
          <a:fillRef idx="3">
            <a:schemeClr val="accent4"/>
          </a:fillRef>
          <a:effectRef idx="2">
            <a:schemeClr val="accent4"/>
          </a:effectRef>
          <a:fontRef idx="minor">
            <a:schemeClr val="lt1"/>
          </a:fontRef>
        </p:style>
        <p:txBody>
          <a:bodyPr rtlCol="1" anchor="ctr"/>
          <a:lstStyle/>
          <a:p>
            <a:pPr algn="ctr"/>
            <a:r>
              <a:rPr lang="ar-SA" sz="1600" b="1" dirty="0" smtClean="0">
                <a:solidFill>
                  <a:srgbClr val="002060"/>
                </a:solidFill>
                <a:cs typeface="PT Bold Dusky" pitchFamily="2" charset="-78"/>
              </a:rPr>
              <a:t>بكالوريوس جغرافيا جامعة النجاح الوطنية</a:t>
            </a:r>
          </a:p>
          <a:p>
            <a:pPr algn="ctr"/>
            <a:r>
              <a:rPr lang="ar-SA" sz="1600" b="1" dirty="0" smtClean="0">
                <a:solidFill>
                  <a:srgbClr val="002060"/>
                </a:solidFill>
                <a:cs typeface="PT Bold Dusky" pitchFamily="2" charset="-78"/>
              </a:rPr>
              <a:t>دبلوم تأهيل تربوي جامعة القدس المفتوحة </a:t>
            </a:r>
          </a:p>
          <a:p>
            <a:pPr algn="ctr"/>
            <a:r>
              <a:rPr lang="ar-SA" sz="1600" b="1" dirty="0" smtClean="0">
                <a:solidFill>
                  <a:srgbClr val="002060"/>
                </a:solidFill>
                <a:cs typeface="PT Bold Dusky" pitchFamily="2" charset="-78"/>
              </a:rPr>
              <a:t>معلمة بمدرسة عمر بن الخطاب الثانوية جنين </a:t>
            </a:r>
            <a:endParaRPr lang="ar-SA" sz="1600" b="1" dirty="0">
              <a:solidFill>
                <a:srgbClr val="002060"/>
              </a:solidFill>
              <a:cs typeface="PT Bold Dusky" pitchFamily="2" charset="-78"/>
            </a:endParaRPr>
          </a:p>
        </p:txBody>
      </p:sp>
    </p:spTree>
    <p:extLst>
      <p:ext uri="{BB962C8B-B14F-4D97-AF65-F5344CB8AC3E}">
        <p14:creationId xmlns:p14="http://schemas.microsoft.com/office/powerpoint/2010/main" val="18678242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2-05-13 at 11.23.57 PM.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8172400" cy="6381328"/>
          </a:xfrm>
          <a:prstGeom prst="roundRect">
            <a:avLst>
              <a:gd name="adj" fmla="val 5439"/>
            </a:avLst>
          </a:prstGeom>
          <a:ln>
            <a:noFill/>
          </a:ln>
          <a:effectLst>
            <a:innerShdw blurRad="114300" dist="50800">
              <a:srgbClr val="000000">
                <a:alpha val="0"/>
              </a:srgbClr>
            </a:innerShdw>
          </a:effectLst>
        </p:spPr>
      </p:pic>
    </p:spTree>
    <p:extLst>
      <p:ext uri="{BB962C8B-B14F-4D97-AF65-F5344CB8AC3E}">
        <p14:creationId xmlns:p14="http://schemas.microsoft.com/office/powerpoint/2010/main" val="1535843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16632"/>
            <a:ext cx="8100392" cy="59766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215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60648"/>
            <a:ext cx="7416824" cy="59766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5824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2843808" y="595536"/>
            <a:ext cx="2592288"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cs typeface="PT Simple Bold Ruled" pitchFamily="2" charset="-78"/>
              </a:rPr>
              <a:t>مشكلة البحث</a:t>
            </a:r>
            <a:endParaRPr lang="ar-SA" sz="3200" dirty="0">
              <a:cs typeface="PT Simple Bold Ruled" pitchFamily="2" charset="-78"/>
            </a:endParaRPr>
          </a:p>
        </p:txBody>
      </p:sp>
      <p:sp>
        <p:nvSpPr>
          <p:cNvPr id="3" name="مستطيل مستدير الزوايا 2"/>
          <p:cNvSpPr/>
          <p:nvPr/>
        </p:nvSpPr>
        <p:spPr>
          <a:xfrm>
            <a:off x="971600" y="1700808"/>
            <a:ext cx="6840760" cy="432048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just"/>
            <a:r>
              <a:rPr lang="ar-SA" sz="2800" dirty="0">
                <a:cs typeface="PT Bold Heading" pitchFamily="2" charset="-78"/>
              </a:rPr>
              <a:t>تكمن مشكلة البحث في سعيه إلى إلقاء الضوء على التعليم عن بعد من حيث مفهومه، أشكاله، مسوغاته، والتحديات التي تواجه تطبيقه في الواقع، وذلك من خلال التطرق إلى نوعيه الأساسيين: التعليم الإلكتروني والتعليم المدمج، وعرض مفهومهما ووسائلها والمعوقات التي تواجه تطبيقهما، فضلًا عن الأثر المعرفي الذي يضيفه التعليم عن بعد للعملية التعليمية التعلمية. </a:t>
            </a: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188640"/>
            <a:ext cx="1296144" cy="13267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49402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grpId="0" nodeType="clickEffect">
                                  <p:stCondLst>
                                    <p:cond delay="0"/>
                                  </p:stCondLst>
                                  <p:childTnLst>
                                    <p:animRot by="120000">
                                      <p:cBhvr>
                                        <p:cTn id="11" dur="100" fill="hold">
                                          <p:stCondLst>
                                            <p:cond delay="0"/>
                                          </p:stCondLst>
                                        </p:cTn>
                                        <p:tgtEl>
                                          <p:spTgt spid="3"/>
                                        </p:tgtEl>
                                        <p:attrNameLst>
                                          <p:attrName>r</p:attrName>
                                        </p:attrNameLst>
                                      </p:cBhvr>
                                    </p:animRot>
                                    <p:animRot by="-240000">
                                      <p:cBhvr>
                                        <p:cTn id="12" dur="200" fill="hold">
                                          <p:stCondLst>
                                            <p:cond delay="200"/>
                                          </p:stCondLst>
                                        </p:cTn>
                                        <p:tgtEl>
                                          <p:spTgt spid="3"/>
                                        </p:tgtEl>
                                        <p:attrNameLst>
                                          <p:attrName>r</p:attrName>
                                        </p:attrNameLst>
                                      </p:cBhvr>
                                    </p:animRot>
                                    <p:animRot by="240000">
                                      <p:cBhvr>
                                        <p:cTn id="13" dur="200" fill="hold">
                                          <p:stCondLst>
                                            <p:cond delay="400"/>
                                          </p:stCondLst>
                                        </p:cTn>
                                        <p:tgtEl>
                                          <p:spTgt spid="3"/>
                                        </p:tgtEl>
                                        <p:attrNameLst>
                                          <p:attrName>r</p:attrName>
                                        </p:attrNameLst>
                                      </p:cBhvr>
                                    </p:animRot>
                                    <p:animRot by="-240000">
                                      <p:cBhvr>
                                        <p:cTn id="14" dur="200" fill="hold">
                                          <p:stCondLst>
                                            <p:cond delay="600"/>
                                          </p:stCondLst>
                                        </p:cTn>
                                        <p:tgtEl>
                                          <p:spTgt spid="3"/>
                                        </p:tgtEl>
                                        <p:attrNameLst>
                                          <p:attrName>r</p:attrName>
                                        </p:attrNameLst>
                                      </p:cBhvr>
                                    </p:animRot>
                                    <p:animRot by="120000">
                                      <p:cBhvr>
                                        <p:cTn id="15"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4048" y="548680"/>
            <a:ext cx="2808312" cy="782960"/>
          </a:xfrm>
        </p:spPr>
        <p:style>
          <a:lnRef idx="2">
            <a:schemeClr val="accent3">
              <a:shade val="50000"/>
            </a:schemeClr>
          </a:lnRef>
          <a:fillRef idx="1">
            <a:schemeClr val="accent3"/>
          </a:fillRef>
          <a:effectRef idx="0">
            <a:schemeClr val="accent3"/>
          </a:effectRef>
          <a:fontRef idx="minor">
            <a:schemeClr val="lt1"/>
          </a:fontRef>
        </p:style>
        <p:txBody>
          <a:bodyPr/>
          <a:lstStyle/>
          <a:p>
            <a:r>
              <a:rPr lang="ar-SA" dirty="0" smtClean="0">
                <a:cs typeface="PT Bold Heading" pitchFamily="2" charset="-78"/>
              </a:rPr>
              <a:t>أهمية البحث  </a:t>
            </a:r>
            <a:endParaRPr lang="ar-SA" dirty="0">
              <a:cs typeface="PT Bold Heading" pitchFamily="2" charset="-78"/>
            </a:endParaRPr>
          </a:p>
        </p:txBody>
      </p:sp>
      <p:sp>
        <p:nvSpPr>
          <p:cNvPr id="3" name="مستطيل مستدير الزوايا 2"/>
          <p:cNvSpPr/>
          <p:nvPr/>
        </p:nvSpPr>
        <p:spPr>
          <a:xfrm>
            <a:off x="1043608" y="1700808"/>
            <a:ext cx="6048672" cy="42484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just"/>
            <a:r>
              <a:rPr lang="ar-SA" sz="2400" dirty="0" smtClean="0">
                <a:cs typeface="PT Bold Heading" pitchFamily="2" charset="-78"/>
              </a:rPr>
              <a:t>تتضح </a:t>
            </a:r>
            <a:r>
              <a:rPr lang="ar-SA" sz="2400" dirty="0">
                <a:cs typeface="PT Bold Heading" pitchFamily="2" charset="-78"/>
              </a:rPr>
              <a:t>أهمية البحث في أنه يشكل جزءًا من الأدب النظري المتعلق بالتعليم عن بعد، تزامنًا ما شهده العالم في السنتين الأخيرتين من أحداث جعلت التعليم عن بعد خيارًا رئيسًا وبديلًا لا غنى عنه للتعليم الواقعي بسبب ظروف جائحة كورونا، مما أثار تساؤلات كبيرة حول البنية التحتية اللازمة لتطبيقه كبديل للتعليم الواقعي، وذلك من جوانب البنية التحتية الرقمية، وتكييف المناهج الدراسية، والبيئة التعليمية، وتغير نمط النشاط الإنساني بسبب الحظر والإغلاقات</a:t>
            </a: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476672"/>
            <a:ext cx="4225652" cy="1044327"/>
          </a:xfrm>
          <a:prstGeom prst="rect">
            <a:avLst/>
          </a:prstGeom>
        </p:spPr>
      </p:pic>
    </p:spTree>
    <p:extLst>
      <p:ext uri="{BB962C8B-B14F-4D97-AF65-F5344CB8AC3E}">
        <p14:creationId xmlns:p14="http://schemas.microsoft.com/office/powerpoint/2010/main" val="167998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87824" y="548680"/>
            <a:ext cx="2170584" cy="782960"/>
          </a:xfrm>
        </p:spPr>
        <p:style>
          <a:lnRef idx="3">
            <a:schemeClr val="lt1"/>
          </a:lnRef>
          <a:fillRef idx="1">
            <a:schemeClr val="accent3"/>
          </a:fillRef>
          <a:effectRef idx="1">
            <a:schemeClr val="accent3"/>
          </a:effectRef>
          <a:fontRef idx="minor">
            <a:schemeClr val="lt1"/>
          </a:fontRef>
        </p:style>
        <p:txBody>
          <a:bodyPr/>
          <a:lstStyle/>
          <a:p>
            <a:pPr algn="ctr"/>
            <a:r>
              <a:rPr lang="ar-SA" dirty="0" smtClean="0">
                <a:cs typeface="PT Bold Heading" pitchFamily="2" charset="-78"/>
              </a:rPr>
              <a:t>مقدمة </a:t>
            </a:r>
            <a:endParaRPr lang="ar-SA" dirty="0">
              <a:cs typeface="PT Bold Heading" pitchFamily="2" charset="-78"/>
            </a:endParaRPr>
          </a:p>
        </p:txBody>
      </p:sp>
      <p:sp>
        <p:nvSpPr>
          <p:cNvPr id="3" name="تمرير عمودي 2"/>
          <p:cNvSpPr/>
          <p:nvPr/>
        </p:nvSpPr>
        <p:spPr>
          <a:xfrm>
            <a:off x="827584" y="1700808"/>
            <a:ext cx="7128792" cy="4320480"/>
          </a:xfrm>
          <a:prstGeom prst="verticalScroll">
            <a:avLst/>
          </a:prstGeom>
        </p:spPr>
        <p:style>
          <a:lnRef idx="0">
            <a:schemeClr val="accent5"/>
          </a:lnRef>
          <a:fillRef idx="3">
            <a:schemeClr val="accent5"/>
          </a:fillRef>
          <a:effectRef idx="3">
            <a:schemeClr val="accent5"/>
          </a:effectRef>
          <a:fontRef idx="minor">
            <a:schemeClr val="lt1"/>
          </a:fontRef>
        </p:style>
        <p:txBody>
          <a:bodyPr rtlCol="1" anchor="ctr"/>
          <a:lstStyle/>
          <a:p>
            <a:pPr algn="just"/>
            <a:r>
              <a:rPr lang="ar-SA" sz="2800" dirty="0">
                <a:cs typeface="PT Bold Heading" pitchFamily="2" charset="-78"/>
              </a:rPr>
              <a:t>مما لا شك فيه أن التكنولوجيا وتطوراتها المتسارعة وظهور الحواسيب وربطها بشبكة الإنترنت قد أدى إلى تغيرات طالت مختلف جوانب الحياة، وفي ظل هذه الثورة التكنولوجية وتأثيراتها في مختلف البيئات، بما فيها المدرسية والجامعية، حدثت طفرة غير عادية في طرق التعليم، وقد سرع من تطبيق ذلك الجائحة التي أثرت على كل جوانب الحياة بما فيها التعليم. </a:t>
            </a:r>
          </a:p>
        </p:txBody>
      </p:sp>
    </p:spTree>
    <p:extLst>
      <p:ext uri="{BB962C8B-B14F-4D97-AF65-F5344CB8AC3E}">
        <p14:creationId xmlns:p14="http://schemas.microsoft.com/office/powerpoint/2010/main" val="139338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380768"/>
          </a:xfrm>
        </p:spPr>
        <p:style>
          <a:lnRef idx="0">
            <a:schemeClr val="accent3"/>
          </a:lnRef>
          <a:fillRef idx="3">
            <a:schemeClr val="accent3"/>
          </a:fillRef>
          <a:effectRef idx="3">
            <a:schemeClr val="accent3"/>
          </a:effectRef>
          <a:fontRef idx="minor">
            <a:schemeClr val="lt1"/>
          </a:fontRef>
        </p:style>
        <p:txBody>
          <a:bodyPr>
            <a:noAutofit/>
          </a:bodyPr>
          <a:lstStyle/>
          <a:p>
            <a:pPr algn="ctr"/>
            <a:r>
              <a:rPr lang="ar-SA" sz="2800" dirty="0" smtClean="0">
                <a:cs typeface="PT Bold Heading" pitchFamily="2" charset="-78"/>
              </a:rPr>
              <a:t>التعليم </a:t>
            </a:r>
            <a:r>
              <a:rPr lang="ar-SA" sz="2800" dirty="0">
                <a:cs typeface="PT Bold Heading" pitchFamily="2" charset="-78"/>
              </a:rPr>
              <a:t>عن بعد</a:t>
            </a:r>
            <a:r>
              <a:rPr lang="ar-SA" sz="2800" dirty="0" smtClean="0">
                <a:cs typeface="PT Bold Heading" pitchFamily="2" charset="-78"/>
              </a:rPr>
              <a:t>:</a:t>
            </a:r>
            <a:br>
              <a:rPr lang="ar-SA" sz="2800" dirty="0" smtClean="0">
                <a:cs typeface="PT Bold Heading" pitchFamily="2" charset="-78"/>
              </a:rPr>
            </a:br>
            <a:r>
              <a:rPr lang="ar-SA" sz="2800" dirty="0" smtClean="0">
                <a:cs typeface="PT Bold Heading" pitchFamily="2" charset="-78"/>
              </a:rPr>
              <a:t> </a:t>
            </a:r>
            <a:r>
              <a:rPr lang="ar-SA" sz="2800" dirty="0">
                <a:cs typeface="PT Bold Heading" pitchFamily="2" charset="-78"/>
              </a:rPr>
              <a:t>مفهومه، أشكاله، مسوغاته، التحديات </a:t>
            </a:r>
            <a:br>
              <a:rPr lang="ar-SA" sz="2800" dirty="0">
                <a:cs typeface="PT Bold Heading" pitchFamily="2" charset="-78"/>
              </a:rPr>
            </a:br>
            <a:endParaRPr lang="ar-SA" sz="2800" dirty="0">
              <a:cs typeface="PT Bold Heading" pitchFamily="2" charset="-78"/>
            </a:endParaRPr>
          </a:p>
        </p:txBody>
      </p:sp>
      <p:sp>
        <p:nvSpPr>
          <p:cNvPr id="4" name="خماسي 3"/>
          <p:cNvSpPr/>
          <p:nvPr/>
        </p:nvSpPr>
        <p:spPr>
          <a:xfrm>
            <a:off x="1043608" y="2060848"/>
            <a:ext cx="6120680" cy="2016224"/>
          </a:xfrm>
          <a:prstGeom prst="homePlate">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SA" dirty="0">
                <a:cs typeface="PT Bold Heading" pitchFamily="2" charset="-78"/>
              </a:rPr>
              <a:t>التعليم عن بعد </a:t>
            </a:r>
            <a:endParaRPr lang="ar-SA" dirty="0" smtClean="0">
              <a:cs typeface="PT Bold Heading" pitchFamily="2" charset="-78"/>
            </a:endParaRPr>
          </a:p>
          <a:p>
            <a:pPr algn="ctr"/>
            <a:r>
              <a:rPr lang="ar-SA" dirty="0" smtClean="0">
                <a:cs typeface="PT Bold Heading" pitchFamily="2" charset="-78"/>
              </a:rPr>
              <a:t>هو </a:t>
            </a:r>
            <a:r>
              <a:rPr lang="ar-SA" dirty="0">
                <a:cs typeface="PT Bold Heading" pitchFamily="2" charset="-78"/>
              </a:rPr>
              <a:t>طريقة للتعليم يكون المتعلم بعيدا فيها مكانيا أو زمانيا عن المعلم أو كليهما معا، ولا يوجد عملية اتصال أو تواصل شخصي بينهما، ويتم بدلا من ذلك اللجوء إلى استخدام وسائط متعددة لنقل التعليم وتوصيله إلى المتعلمين، بالاعتماد على مواد مطبوعة ومسموعة ومرئية وغيرها من وسائط إلكترونية.</a:t>
            </a:r>
          </a:p>
        </p:txBody>
      </p:sp>
      <p:sp>
        <p:nvSpPr>
          <p:cNvPr id="5" name="خماسي 4"/>
          <p:cNvSpPr/>
          <p:nvPr/>
        </p:nvSpPr>
        <p:spPr>
          <a:xfrm>
            <a:off x="1043608" y="4293096"/>
            <a:ext cx="6120680" cy="192479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cs typeface="PT Bold Heading" pitchFamily="2" charset="-78"/>
              </a:rPr>
              <a:t>مفهوم </a:t>
            </a:r>
            <a:r>
              <a:rPr lang="ar-SA" dirty="0">
                <a:cs typeface="PT Bold Heading" pitchFamily="2" charset="-78"/>
              </a:rPr>
              <a:t>التعليم الإلكتروني </a:t>
            </a:r>
            <a:endParaRPr lang="ar-SA" dirty="0" smtClean="0">
              <a:cs typeface="PT Bold Heading" pitchFamily="2" charset="-78"/>
            </a:endParaRPr>
          </a:p>
          <a:p>
            <a:pPr algn="ctr"/>
            <a:r>
              <a:rPr lang="ar-SA" dirty="0" smtClean="0">
                <a:cs typeface="PT Bold Heading" pitchFamily="2" charset="-78"/>
              </a:rPr>
              <a:t>مفهوما حديثا نسبيا أو </a:t>
            </a:r>
            <a:r>
              <a:rPr lang="ar-SA" dirty="0">
                <a:cs typeface="PT Bold Heading" pitchFamily="2" charset="-78"/>
              </a:rPr>
              <a:t>على الأقل لنقل أن تطبيقه بشكل فعلي حديث نسبيا، وإلى الآن لا يوجد تعريف محدد وثابت لهذا المفهوم بشكل دقيق، لذلك تعددت مفاهيم التعليم عن بعد وتداخلت فيما بينها ولم يتم الاستقرار على تعريف واحد، وإن كانت جميعها تصب في قالب واحد وهو بعد المسافة بين المعلم والمتعلم مع تنوع الوسائل المستخدمة في عملية التعليم.</a:t>
            </a:r>
          </a:p>
        </p:txBody>
      </p:sp>
    </p:spTree>
    <p:extLst>
      <p:ext uri="{BB962C8B-B14F-4D97-AF65-F5344CB8AC3E}">
        <p14:creationId xmlns:p14="http://schemas.microsoft.com/office/powerpoint/2010/main" val="49665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7351713"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396664" y="1340768"/>
            <a:ext cx="7351712" cy="1224136"/>
          </a:xfrm>
          <a:prstGeom prst="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SA" dirty="0">
                <a:cs typeface="PT Bold Heading" pitchFamily="2" charset="-78"/>
              </a:rPr>
              <a:t>يعتمد التعلم الإلكتروني على استخدام وسائط تعلمية مناسبة، وعلى وجود قنوات اتصال متعددة، وأنه يعمل على تنمية المهارات العليا للتعلم، ويختصر الزمن في تلقي العلم، ويراعي التعلم الإلكتروني تحقيق أهداف تعليمية كثيرة بوقت زمني قصير، ولعل من أبرز هذه الأهداف ما هو آت:</a:t>
            </a:r>
          </a:p>
        </p:txBody>
      </p:sp>
      <p:sp>
        <p:nvSpPr>
          <p:cNvPr id="4" name="سهم إلى اليمين 3"/>
          <p:cNvSpPr/>
          <p:nvPr/>
        </p:nvSpPr>
        <p:spPr>
          <a:xfrm>
            <a:off x="539551" y="2564904"/>
            <a:ext cx="7207697" cy="936104"/>
          </a:xfrm>
          <a:prstGeom prst="rightArrow">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000" dirty="0">
                <a:solidFill>
                  <a:srgbClr val="FFFF00"/>
                </a:solidFill>
                <a:cs typeface="PT Bold Heading" pitchFamily="2" charset="-78"/>
              </a:rPr>
              <a:t>تغيير المفهوم التقليدي للتعليم لمواكبة التطور العلمي والثورة المعرفية.</a:t>
            </a:r>
          </a:p>
        </p:txBody>
      </p:sp>
      <p:sp>
        <p:nvSpPr>
          <p:cNvPr id="5" name="سهم إلى اليمين 4"/>
          <p:cNvSpPr/>
          <p:nvPr/>
        </p:nvSpPr>
        <p:spPr>
          <a:xfrm>
            <a:off x="570698" y="3212976"/>
            <a:ext cx="7097646" cy="792088"/>
          </a:xfrm>
          <a:prstGeom prst="rightArrow">
            <a:avLst/>
          </a:prstGeom>
        </p:spPr>
        <p:style>
          <a:lnRef idx="1">
            <a:schemeClr val="accent3"/>
          </a:lnRef>
          <a:fillRef idx="3">
            <a:schemeClr val="accent3"/>
          </a:fillRef>
          <a:effectRef idx="2">
            <a:schemeClr val="accent3"/>
          </a:effectRef>
          <a:fontRef idx="minor">
            <a:schemeClr val="lt1"/>
          </a:fontRef>
        </p:style>
        <p:txBody>
          <a:bodyPr rtlCol="1" anchor="ctr"/>
          <a:lstStyle/>
          <a:p>
            <a:pPr algn="ctr"/>
            <a:r>
              <a:rPr lang="ar-SA" sz="2800" dirty="0">
                <a:solidFill>
                  <a:schemeClr val="bg1"/>
                </a:solidFill>
                <a:cs typeface="PT Bold Heading" pitchFamily="2" charset="-78"/>
              </a:rPr>
              <a:t>زيادة فاعلية كل من المعلم والمتعلم.</a:t>
            </a:r>
          </a:p>
        </p:txBody>
      </p:sp>
      <p:sp>
        <p:nvSpPr>
          <p:cNvPr id="6" name="سهم إلى اليمين 5"/>
          <p:cNvSpPr/>
          <p:nvPr/>
        </p:nvSpPr>
        <p:spPr>
          <a:xfrm>
            <a:off x="572388" y="3717032"/>
            <a:ext cx="7095956" cy="792088"/>
          </a:xfrm>
          <a:prstGeom prst="rightArrow">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sz="2400" dirty="0" smtClean="0">
                <a:solidFill>
                  <a:schemeClr val="tx1"/>
                </a:solidFill>
                <a:cs typeface="PT Bold Heading" pitchFamily="2" charset="-78"/>
              </a:rPr>
              <a:t>التغلب </a:t>
            </a:r>
            <a:r>
              <a:rPr lang="ar-SA" sz="2400" dirty="0">
                <a:solidFill>
                  <a:schemeClr val="tx1"/>
                </a:solidFill>
                <a:cs typeface="PT Bold Heading" pitchFamily="2" charset="-78"/>
              </a:rPr>
              <a:t>على مشاكل الأعداد الكثيرة في الفصول الدراسية.</a:t>
            </a:r>
          </a:p>
        </p:txBody>
      </p:sp>
      <p:sp>
        <p:nvSpPr>
          <p:cNvPr id="7" name="سهم إلى اليمين 6"/>
          <p:cNvSpPr/>
          <p:nvPr/>
        </p:nvSpPr>
        <p:spPr>
          <a:xfrm>
            <a:off x="611560" y="4221088"/>
            <a:ext cx="7056784" cy="844672"/>
          </a:xfrm>
          <a:prstGeom prst="rightArrow">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SA" sz="2800" dirty="0">
                <a:solidFill>
                  <a:srgbClr val="002060"/>
                </a:solidFill>
                <a:cs typeface="PT Bold Heading" pitchFamily="2" charset="-78"/>
              </a:rPr>
              <a:t>تعويض النقص في بعض الكوادر العلمية المؤهلة.</a:t>
            </a:r>
          </a:p>
        </p:txBody>
      </p:sp>
      <p:sp>
        <p:nvSpPr>
          <p:cNvPr id="8" name="سهم إلى اليمين 7"/>
          <p:cNvSpPr/>
          <p:nvPr/>
        </p:nvSpPr>
        <p:spPr>
          <a:xfrm>
            <a:off x="612686" y="4725144"/>
            <a:ext cx="7055658" cy="93610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SA" sz="2000" dirty="0">
                <a:solidFill>
                  <a:schemeClr val="bg1"/>
                </a:solidFill>
                <a:cs typeface="PT Bold Heading" pitchFamily="2" charset="-78"/>
              </a:rPr>
              <a:t>توسيع نطاق العملية التربوية بمراعاة الفروق الفردية بين المتعلمين.</a:t>
            </a:r>
          </a:p>
        </p:txBody>
      </p:sp>
      <p:sp>
        <p:nvSpPr>
          <p:cNvPr id="9" name="سهم إلى اليمين 8"/>
          <p:cNvSpPr/>
          <p:nvPr/>
        </p:nvSpPr>
        <p:spPr>
          <a:xfrm>
            <a:off x="651574" y="5343174"/>
            <a:ext cx="6983650" cy="801800"/>
          </a:xfrm>
          <a:prstGeom prst="rightArrow">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400" dirty="0">
                <a:solidFill>
                  <a:srgbClr val="00B0F0"/>
                </a:solidFill>
                <a:cs typeface="PT Bold Heading" pitchFamily="2" charset="-78"/>
              </a:rPr>
              <a:t>دعم عملية التنمية المهنية للمعلمين والقيادات الإدارية.</a:t>
            </a:r>
          </a:p>
        </p:txBody>
      </p:sp>
      <p:sp>
        <p:nvSpPr>
          <p:cNvPr id="10" name="سهم إلى اليمين 9"/>
          <p:cNvSpPr/>
          <p:nvPr/>
        </p:nvSpPr>
        <p:spPr>
          <a:xfrm>
            <a:off x="651574" y="5877272"/>
            <a:ext cx="6872754" cy="792088"/>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SA" sz="2400" dirty="0">
                <a:solidFill>
                  <a:schemeClr val="bg1"/>
                </a:solidFill>
                <a:cs typeface="PT Bold Heading" pitchFamily="2" charset="-78"/>
              </a:rPr>
              <a:t>الإفادة من دوائر المعارف المتاحة على الشبكة (الإنترنت).</a:t>
            </a:r>
          </a:p>
        </p:txBody>
      </p:sp>
    </p:spTree>
    <p:extLst>
      <p:ext uri="{BB962C8B-B14F-4D97-AF65-F5344CB8AC3E}">
        <p14:creationId xmlns:p14="http://schemas.microsoft.com/office/powerpoint/2010/main" val="197367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ppt_w</p:attrName>
                                        </p:attrNameLst>
                                      </p:cBhvr>
                                      <p:tavLst>
                                        <p:tav tm="0" fmla="#ppt_w*sin(2.5*pi*$)">
                                          <p:val>
                                            <p:fltVal val="0"/>
                                          </p:val>
                                        </p:tav>
                                        <p:tav tm="100000">
                                          <p:val>
                                            <p:fltVal val="1"/>
                                          </p:val>
                                        </p:tav>
                                      </p:tavLst>
                                    </p:anim>
                                    <p:anim calcmode="lin" valueType="num">
                                      <p:cBhvr>
                                        <p:cTn id="21"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2000"/>
                                        <p:tgtEl>
                                          <p:spTgt spid="5"/>
                                        </p:tgtEl>
                                      </p:cBhvr>
                                    </p:animEffect>
                                    <p:anim calcmode="lin" valueType="num">
                                      <p:cBhvr>
                                        <p:cTn id="27" dur="2000" fill="hold"/>
                                        <p:tgtEl>
                                          <p:spTgt spid="5"/>
                                        </p:tgtEl>
                                        <p:attrNameLst>
                                          <p:attrName>ppt_w</p:attrName>
                                        </p:attrNameLst>
                                      </p:cBhvr>
                                      <p:tavLst>
                                        <p:tav tm="0" fmla="#ppt_w*sin(2.5*pi*$)">
                                          <p:val>
                                            <p:fltVal val="0"/>
                                          </p:val>
                                        </p:tav>
                                        <p:tav tm="100000">
                                          <p:val>
                                            <p:fltVal val="1"/>
                                          </p:val>
                                        </p:tav>
                                      </p:tavLst>
                                    </p:anim>
                                    <p:anim calcmode="lin" valueType="num">
                                      <p:cBhvr>
                                        <p:cTn id="28"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2000"/>
                                        <p:tgtEl>
                                          <p:spTgt spid="6"/>
                                        </p:tgtEl>
                                      </p:cBhvr>
                                    </p:animEffect>
                                    <p:anim calcmode="lin" valueType="num">
                                      <p:cBhvr>
                                        <p:cTn id="34" dur="2000" fill="hold"/>
                                        <p:tgtEl>
                                          <p:spTgt spid="6"/>
                                        </p:tgtEl>
                                        <p:attrNameLst>
                                          <p:attrName>ppt_w</p:attrName>
                                        </p:attrNameLst>
                                      </p:cBhvr>
                                      <p:tavLst>
                                        <p:tav tm="0" fmla="#ppt_w*sin(2.5*pi*$)">
                                          <p:val>
                                            <p:fltVal val="0"/>
                                          </p:val>
                                        </p:tav>
                                        <p:tav tm="100000">
                                          <p:val>
                                            <p:fltVal val="1"/>
                                          </p:val>
                                        </p:tav>
                                      </p:tavLst>
                                    </p:anim>
                                    <p:anim calcmode="lin" valueType="num">
                                      <p:cBhvr>
                                        <p:cTn id="35"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2000"/>
                                        <p:tgtEl>
                                          <p:spTgt spid="7"/>
                                        </p:tgtEl>
                                      </p:cBhvr>
                                    </p:animEffect>
                                    <p:anim calcmode="lin" valueType="num">
                                      <p:cBhvr>
                                        <p:cTn id="41" dur="2000" fill="hold"/>
                                        <p:tgtEl>
                                          <p:spTgt spid="7"/>
                                        </p:tgtEl>
                                        <p:attrNameLst>
                                          <p:attrName>ppt_w</p:attrName>
                                        </p:attrNameLst>
                                      </p:cBhvr>
                                      <p:tavLst>
                                        <p:tav tm="0" fmla="#ppt_w*sin(2.5*pi*$)">
                                          <p:val>
                                            <p:fltVal val="0"/>
                                          </p:val>
                                        </p:tav>
                                        <p:tav tm="100000">
                                          <p:val>
                                            <p:fltVal val="1"/>
                                          </p:val>
                                        </p:tav>
                                      </p:tavLst>
                                    </p:anim>
                                    <p:anim calcmode="lin" valueType="num">
                                      <p:cBhvr>
                                        <p:cTn id="42"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2000"/>
                                        <p:tgtEl>
                                          <p:spTgt spid="8"/>
                                        </p:tgtEl>
                                      </p:cBhvr>
                                    </p:animEffect>
                                    <p:anim calcmode="lin" valueType="num">
                                      <p:cBhvr>
                                        <p:cTn id="48" dur="2000" fill="hold"/>
                                        <p:tgtEl>
                                          <p:spTgt spid="8"/>
                                        </p:tgtEl>
                                        <p:attrNameLst>
                                          <p:attrName>ppt_w</p:attrName>
                                        </p:attrNameLst>
                                      </p:cBhvr>
                                      <p:tavLst>
                                        <p:tav tm="0" fmla="#ppt_w*sin(2.5*pi*$)">
                                          <p:val>
                                            <p:fltVal val="0"/>
                                          </p:val>
                                        </p:tav>
                                        <p:tav tm="100000">
                                          <p:val>
                                            <p:fltVal val="1"/>
                                          </p:val>
                                        </p:tav>
                                      </p:tavLst>
                                    </p:anim>
                                    <p:anim calcmode="lin" valueType="num">
                                      <p:cBhvr>
                                        <p:cTn id="4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45" presetClass="entr" presetSubtype="0"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2000"/>
                                        <p:tgtEl>
                                          <p:spTgt spid="9"/>
                                        </p:tgtEl>
                                      </p:cBhvr>
                                    </p:animEffect>
                                    <p:anim calcmode="lin" valueType="num">
                                      <p:cBhvr>
                                        <p:cTn id="55" dur="2000" fill="hold"/>
                                        <p:tgtEl>
                                          <p:spTgt spid="9"/>
                                        </p:tgtEl>
                                        <p:attrNameLst>
                                          <p:attrName>ppt_w</p:attrName>
                                        </p:attrNameLst>
                                      </p:cBhvr>
                                      <p:tavLst>
                                        <p:tav tm="0" fmla="#ppt_w*sin(2.5*pi*$)">
                                          <p:val>
                                            <p:fltVal val="0"/>
                                          </p:val>
                                        </p:tav>
                                        <p:tav tm="100000">
                                          <p:val>
                                            <p:fltVal val="1"/>
                                          </p:val>
                                        </p:tav>
                                      </p:tavLst>
                                    </p:anim>
                                    <p:anim calcmode="lin" valueType="num">
                                      <p:cBhvr>
                                        <p:cTn id="56"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2000"/>
                                        <p:tgtEl>
                                          <p:spTgt spid="10"/>
                                        </p:tgtEl>
                                      </p:cBhvr>
                                    </p:animEffect>
                                    <p:anim calcmode="lin" valueType="num">
                                      <p:cBhvr>
                                        <p:cTn id="62" dur="2000" fill="hold"/>
                                        <p:tgtEl>
                                          <p:spTgt spid="10"/>
                                        </p:tgtEl>
                                        <p:attrNameLst>
                                          <p:attrName>ppt_w</p:attrName>
                                        </p:attrNameLst>
                                      </p:cBhvr>
                                      <p:tavLst>
                                        <p:tav tm="0" fmla="#ppt_w*sin(2.5*pi*$)">
                                          <p:val>
                                            <p:fltVal val="0"/>
                                          </p:val>
                                        </p:tav>
                                        <p:tav tm="100000">
                                          <p:val>
                                            <p:fltVal val="1"/>
                                          </p:val>
                                        </p:tav>
                                      </p:tavLst>
                                    </p:anim>
                                    <p:anim calcmode="lin" valueType="num">
                                      <p:cBhvr>
                                        <p:cTn id="63"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وسيلة شرح على شكل سحابة 2"/>
          <p:cNvSpPr/>
          <p:nvPr/>
        </p:nvSpPr>
        <p:spPr>
          <a:xfrm>
            <a:off x="323528" y="188640"/>
            <a:ext cx="7344816" cy="1692768"/>
          </a:xfrm>
          <a:prstGeom prst="cloudCallout">
            <a:avLst>
              <a:gd name="adj1" fmla="val -40792"/>
              <a:gd name="adj2" fmla="val 134524"/>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SA" sz="4000" dirty="0">
                <a:cs typeface="PT Bold Heading" pitchFamily="2" charset="-78"/>
              </a:rPr>
              <a:t>أشكال ومسميات التعليم عن بعد </a:t>
            </a:r>
          </a:p>
        </p:txBody>
      </p:sp>
      <p:sp>
        <p:nvSpPr>
          <p:cNvPr id="4" name="وسيلة شرح مستطيلة 3"/>
          <p:cNvSpPr/>
          <p:nvPr/>
        </p:nvSpPr>
        <p:spPr>
          <a:xfrm>
            <a:off x="2699792" y="2060848"/>
            <a:ext cx="5256584" cy="1728192"/>
          </a:xfrm>
          <a:prstGeom prst="wedgeRectCallout">
            <a:avLst>
              <a:gd name="adj1" fmla="val -95644"/>
              <a:gd name="adj2" fmla="val 89803"/>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1600" dirty="0">
                <a:solidFill>
                  <a:schemeClr val="bg1"/>
                </a:solidFill>
                <a:cs typeface="PT Bold Heading" pitchFamily="2" charset="-78"/>
              </a:rPr>
              <a:t>أولًا: التدريس عن بعد: </a:t>
            </a:r>
            <a:r>
              <a:rPr lang="en-US" sz="1600" dirty="0">
                <a:solidFill>
                  <a:schemeClr val="bg1"/>
                </a:solidFill>
                <a:cs typeface="PT Bold Heading" pitchFamily="2" charset="-78"/>
              </a:rPr>
              <a:t>Tele – Teaching: </a:t>
            </a:r>
            <a:r>
              <a:rPr lang="ar-SA" sz="1600" dirty="0">
                <a:solidFill>
                  <a:schemeClr val="bg1"/>
                </a:solidFill>
                <a:cs typeface="PT Bold Heading" pitchFamily="2" charset="-78"/>
              </a:rPr>
              <a:t>وهو نوع من أنواع التعليم التفاعلي المعتمد على التواصل المباشر من خلال المؤتمرات والاجتماعات المباشرة ((</a:t>
            </a:r>
            <a:r>
              <a:rPr lang="en-US" sz="1600" dirty="0">
                <a:solidFill>
                  <a:schemeClr val="bg1"/>
                </a:solidFill>
                <a:cs typeface="PT Bold Heading" pitchFamily="2" charset="-78"/>
              </a:rPr>
              <a:t>Educational Video- Conferencing، </a:t>
            </a:r>
            <a:r>
              <a:rPr lang="ar-SA" sz="1600" dirty="0">
                <a:solidFill>
                  <a:schemeClr val="bg1"/>
                </a:solidFill>
                <a:cs typeface="PT Bold Heading" pitchFamily="2" charset="-78"/>
              </a:rPr>
              <a:t>والذي يتم عبر وسائط التدريس عن بعد بتقنيات مختلفة مثل الكمبيوتر والتلفزيون التفاعلي والهاتف والبرامج الإذاعية التي تتيح الوصول المجاني إلى المحتوى الإلكتروني والكتب والصور الإلكترونية لجميع المتعلمين في أي مكان وأي وقت. </a:t>
            </a:r>
          </a:p>
        </p:txBody>
      </p:sp>
      <p:sp>
        <p:nvSpPr>
          <p:cNvPr id="5" name="وسيلة شرح مستطيلة مستديرة الزوايا 4"/>
          <p:cNvSpPr/>
          <p:nvPr/>
        </p:nvSpPr>
        <p:spPr>
          <a:xfrm>
            <a:off x="2627784" y="3933056"/>
            <a:ext cx="5256583" cy="2160240"/>
          </a:xfrm>
          <a:prstGeom prst="wedgeRoundRectCallout">
            <a:avLst>
              <a:gd name="adj1" fmla="val -96945"/>
              <a:gd name="adj2" fmla="val 63806"/>
              <a:gd name="adj3" fmla="val 16667"/>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1400" dirty="0">
                <a:cs typeface="PT Bold Heading" pitchFamily="2" charset="-78"/>
              </a:rPr>
              <a:t>ثانيًا: التعليم المفتوح </a:t>
            </a:r>
            <a:r>
              <a:rPr lang="en-US" sz="1400" dirty="0">
                <a:cs typeface="PT Bold Heading" pitchFamily="2" charset="-78"/>
              </a:rPr>
              <a:t>Open Instruction: </a:t>
            </a:r>
            <a:r>
              <a:rPr lang="ar-SA" sz="1400" dirty="0">
                <a:cs typeface="PT Bold Heading" pitchFamily="2" charset="-78"/>
              </a:rPr>
              <a:t>وهو تعليم لا يتطلب حضور المتعلم، وقد سمي بالتعليم المنزلي </a:t>
            </a:r>
            <a:r>
              <a:rPr lang="en-US" sz="1400" dirty="0">
                <a:cs typeface="PT Bold Heading" pitchFamily="2" charset="-78"/>
              </a:rPr>
              <a:t>Home Study، </a:t>
            </a:r>
            <a:r>
              <a:rPr lang="ar-SA" sz="1400" dirty="0">
                <a:cs typeface="PT Bold Heading" pitchFamily="2" charset="-78"/>
              </a:rPr>
              <a:t>والتعليم المستقل </a:t>
            </a:r>
            <a:r>
              <a:rPr lang="en-US" sz="1400" dirty="0">
                <a:cs typeface="PT Bold Heading" pitchFamily="2" charset="-78"/>
              </a:rPr>
              <a:t>Independent Study، </a:t>
            </a:r>
            <a:r>
              <a:rPr lang="ar-SA" sz="1400" dirty="0">
                <a:cs typeface="PT Bold Heading" pitchFamily="2" charset="-78"/>
              </a:rPr>
              <a:t>ويمثل أحد أنواع التعليم عن بعد التي تتيح فرصة الالتحاق بالدراسة لأي فرد مهما بلغ من العمر، أو أيا كان عمله، من دون اشتراط حضوره المباشر، كما أنه يشكل نشاطًا تعليميًا يعتمد على استخدام أدوات التدريس، وتكون القيود على الدراسة فيه قليلة من حيث كيفية الحصول عليها أو من حيث الوقت ومعدل التحصيل، ويتصف هذا النوع من التعليم بالمرونة لأنه يعطي الفرصة للمتعلم بالحصول على التعليم في أي وقت يريد وفي أي مكان. </a:t>
            </a:r>
          </a:p>
        </p:txBody>
      </p:sp>
    </p:spTree>
    <p:extLst>
      <p:ext uri="{BB962C8B-B14F-4D97-AF65-F5344CB8AC3E}">
        <p14:creationId xmlns:p14="http://schemas.microsoft.com/office/powerpoint/2010/main" val="203426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خطط انسيابي: قرص ممغنط 2"/>
          <p:cNvSpPr/>
          <p:nvPr/>
        </p:nvSpPr>
        <p:spPr>
          <a:xfrm>
            <a:off x="4572000" y="260648"/>
            <a:ext cx="2883768" cy="1512168"/>
          </a:xfrm>
          <a:prstGeom prst="flowChartMagneticDisk">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2800" dirty="0" smtClean="0">
                <a:cs typeface="PT Bold Heading" pitchFamily="2" charset="-78"/>
              </a:rPr>
              <a:t>التعليم الإلكتروني </a:t>
            </a:r>
            <a:endParaRPr lang="ar-SA" sz="2800" dirty="0">
              <a:cs typeface="PT Bold Heading" pitchFamily="2" charset="-78"/>
            </a:endParaRPr>
          </a:p>
        </p:txBody>
      </p:sp>
      <p:sp>
        <p:nvSpPr>
          <p:cNvPr id="4" name="مخطط انسيابي: قرص ممغنط 3"/>
          <p:cNvSpPr/>
          <p:nvPr/>
        </p:nvSpPr>
        <p:spPr>
          <a:xfrm>
            <a:off x="611560" y="260648"/>
            <a:ext cx="2808312" cy="1584176"/>
          </a:xfrm>
          <a:prstGeom prst="flowChartMagneticDisk">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SA" sz="2800" dirty="0" smtClean="0">
                <a:cs typeface="PT Bold Heading" pitchFamily="2" charset="-78"/>
              </a:rPr>
              <a:t>التعليم المدمج </a:t>
            </a:r>
            <a:endParaRPr lang="ar-SA" sz="2800" dirty="0">
              <a:cs typeface="PT Bold Heading" pitchFamily="2" charset="-78"/>
            </a:endParaRPr>
          </a:p>
        </p:txBody>
      </p:sp>
      <p:sp>
        <p:nvSpPr>
          <p:cNvPr id="6" name="وسيلة شرح مع سهم إلى الأسفل 5"/>
          <p:cNvSpPr/>
          <p:nvPr/>
        </p:nvSpPr>
        <p:spPr>
          <a:xfrm>
            <a:off x="5076056" y="1844824"/>
            <a:ext cx="2016224" cy="1033264"/>
          </a:xfrm>
          <a:prstGeom prst="downArrowCallout">
            <a:avLst/>
          </a:prstGeom>
        </p:spPr>
        <p:style>
          <a:lnRef idx="3">
            <a:schemeClr val="lt1"/>
          </a:lnRef>
          <a:fillRef idx="1">
            <a:schemeClr val="dk1"/>
          </a:fillRef>
          <a:effectRef idx="1">
            <a:schemeClr val="dk1"/>
          </a:effectRef>
          <a:fontRef idx="minor">
            <a:schemeClr val="lt1"/>
          </a:fontRef>
        </p:style>
        <p:txBody>
          <a:bodyPr rtlCol="1" anchor="ctr"/>
          <a:lstStyle/>
          <a:p>
            <a:pPr algn="ctr"/>
            <a:r>
              <a:rPr lang="ar-SA" dirty="0" smtClean="0">
                <a:cs typeface="PT Bold Heading" pitchFamily="2" charset="-78"/>
              </a:rPr>
              <a:t>التعليم الإلكتروني </a:t>
            </a:r>
            <a:endParaRPr lang="ar-SA" dirty="0">
              <a:cs typeface="PT Bold Heading" pitchFamily="2" charset="-78"/>
            </a:endParaRPr>
          </a:p>
        </p:txBody>
      </p:sp>
      <p:sp>
        <p:nvSpPr>
          <p:cNvPr id="10" name="مستطيل 9"/>
          <p:cNvSpPr/>
          <p:nvPr/>
        </p:nvSpPr>
        <p:spPr>
          <a:xfrm>
            <a:off x="467544" y="2880026"/>
            <a:ext cx="7272808" cy="548974"/>
          </a:xfrm>
          <a:prstGeom prst="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1600" dirty="0">
                <a:cs typeface="PT Bold Heading" pitchFamily="2" charset="-78"/>
              </a:rPr>
              <a:t>تجدر الإشارة إلى أن هناك مجموعة متعددة ومتنوعة من التعليم الإلكتروني، يمكن تصنيفها بناء على وجود الطالب والمعلم التربوي في المكان نفسه، والوقت عينه، وتتمثل هذه الأنواع بما هو آت : </a:t>
            </a:r>
          </a:p>
        </p:txBody>
      </p:sp>
      <p:sp>
        <p:nvSpPr>
          <p:cNvPr id="11" name="خماسي 10"/>
          <p:cNvSpPr/>
          <p:nvPr/>
        </p:nvSpPr>
        <p:spPr>
          <a:xfrm>
            <a:off x="467544" y="3573016"/>
            <a:ext cx="7416824" cy="1152128"/>
          </a:xfrm>
          <a:prstGeom prst="homePlat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1100" dirty="0">
                <a:solidFill>
                  <a:srgbClr val="C00000"/>
                </a:solidFill>
                <a:cs typeface="PT Bold Heading" pitchFamily="2" charset="-78"/>
              </a:rPr>
              <a:t>أولا: التعليم الإلكتروني المتزامن: </a:t>
            </a:r>
          </a:p>
          <a:p>
            <a:pPr algn="ctr"/>
            <a:r>
              <a:rPr lang="ar-SA" sz="1100" dirty="0">
                <a:solidFill>
                  <a:schemeClr val="tx1"/>
                </a:solidFill>
                <a:cs typeface="PT Bold Heading" pitchFamily="2" charset="-78"/>
              </a:rPr>
              <a:t>       وهو التعليم الذي يحدث عن طريق البث المباشر، الذي يتطلب وجود الطلاب في الوقت نفسه أمام جهاز الكمبيوتر؛ من أجل إجراء وحصول عملية المناقشة والمحادثة بين الطلاب أنفسهم، أو بينهم وبين المعلم التربوي، لأن عملية المناقشة تحصل عن طريق أدوات التعليم الإلكتروني المتعددة والمتنوعة، وتتمثل في اللوح الأبيض، وغرف افتراضية، وقاعات الدردشة، وغيرها. حيث يجتمع فيه المعلم والمتعلم في الوقت نفسه بشكل متزامن في بيئة تعليمية حقيقية، وذلك من خلال لقاء إلكتروني مباشر يتمكن فيه الطرفان من المناقشة والحوار وطرح الأسئلة والتفاعل ويكون ذلك عبر غرف المحادثة أو من خلال تلقي الدروس عبر ما يعرف بالفصول الافتراضية إضافة إلى أدوات أخرى. </a:t>
            </a:r>
          </a:p>
        </p:txBody>
      </p:sp>
      <p:sp>
        <p:nvSpPr>
          <p:cNvPr id="12" name="خماسي 11"/>
          <p:cNvSpPr/>
          <p:nvPr/>
        </p:nvSpPr>
        <p:spPr>
          <a:xfrm>
            <a:off x="467544" y="4728074"/>
            <a:ext cx="7416824" cy="86116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200" dirty="0">
                <a:cs typeface="PT Bold Heading" pitchFamily="2" charset="-78"/>
              </a:rPr>
              <a:t>ثانيا: التعليم الإلكتروني غير المتزامن:  </a:t>
            </a:r>
          </a:p>
          <a:p>
            <a:pPr algn="ctr"/>
            <a:r>
              <a:rPr lang="ar-SA" sz="1200" dirty="0">
                <a:solidFill>
                  <a:schemeClr val="tx1"/>
                </a:solidFill>
                <a:cs typeface="PT Bold Heading" pitchFamily="2" charset="-78"/>
              </a:rPr>
              <a:t>         يقصد بالتعليم الإلكتروني غير المتزامن بأنه عبارة عن عملية التعليم التي تكون بشكل غير مباشر، حيث إنه لا يتطلب وجود الطلاب في الوقت نفسه، إذ يختار الطالب الوقت المناسب له للحصول على المعلومة والتعلم، ووفق الجهد الذي يود تقديمه، ويستخدم هذا النوع أدوات معينة مثل: القوائم البريدية، ومجموعات النقاش، والأقراص المدمجة، وغيرها.</a:t>
            </a:r>
          </a:p>
        </p:txBody>
      </p:sp>
      <p:sp>
        <p:nvSpPr>
          <p:cNvPr id="13" name="خماسي 12"/>
          <p:cNvSpPr/>
          <p:nvPr/>
        </p:nvSpPr>
        <p:spPr>
          <a:xfrm>
            <a:off x="467544" y="5589240"/>
            <a:ext cx="7416824" cy="864096"/>
          </a:xfrm>
          <a:prstGeom prst="homePlate">
            <a:avLst/>
          </a:prstGeom>
        </p:spPr>
        <p:style>
          <a:lnRef idx="1">
            <a:schemeClr val="accent3"/>
          </a:lnRef>
          <a:fillRef idx="3">
            <a:schemeClr val="accent3"/>
          </a:fillRef>
          <a:effectRef idx="2">
            <a:schemeClr val="accent3"/>
          </a:effectRef>
          <a:fontRef idx="minor">
            <a:schemeClr val="lt1"/>
          </a:fontRef>
        </p:style>
        <p:txBody>
          <a:bodyPr rtlCol="1" anchor="ctr"/>
          <a:lstStyle/>
          <a:p>
            <a:pPr algn="ctr"/>
            <a:r>
              <a:rPr lang="ar-SA" sz="1400" dirty="0">
                <a:solidFill>
                  <a:srgbClr val="002060"/>
                </a:solidFill>
                <a:cs typeface="PT Bold Heading" pitchFamily="2" charset="-78"/>
              </a:rPr>
              <a:t> ثالثا: التعليم المختلط: </a:t>
            </a:r>
          </a:p>
          <a:p>
            <a:pPr algn="ctr"/>
            <a:r>
              <a:rPr lang="ar-SA" sz="1400" dirty="0">
                <a:cs typeface="PT Bold Heading" pitchFamily="2" charset="-78"/>
              </a:rPr>
              <a:t>        يذكر أن هذا النوع يقوم باستخدام التعليم الإلكتروني المتزامن مرة، والتعليم الإلكتروني غير المتزامن مرة أخرى، وذلك، بناء على طبيعة أنشطة المعلم التربوي المقترحة، فهو يقوم بإعطاء الطالب أكبر قدر من الحرية، ويحقق نوعا من الحضور والعلاجات الاجتماعية خلال عملية التعليم والدراسة.</a:t>
            </a:r>
          </a:p>
        </p:txBody>
      </p:sp>
    </p:spTree>
    <p:extLst>
      <p:ext uri="{BB962C8B-B14F-4D97-AF65-F5344CB8AC3E}">
        <p14:creationId xmlns:p14="http://schemas.microsoft.com/office/powerpoint/2010/main" val="29310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heel(1)">
                                      <p:cBhvr>
                                        <p:cTn id="31" dur="2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heel(1)">
                                      <p:cBhvr>
                                        <p:cTn id="36" dur="20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heel(1)">
                                      <p:cBhvr>
                                        <p:cTn id="4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174" y="548680"/>
            <a:ext cx="7445201" cy="56166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941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2050"/>
                                        </p:tgtEl>
                                      </p:cBhvr>
                                    </p:animEffect>
                                    <p:anim calcmode="lin" valueType="num">
                                      <p:cBhvr>
                                        <p:cTn id="7" dur="2000"/>
                                        <p:tgtEl>
                                          <p:spTgt spid="205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050"/>
                                        </p:tgtEl>
                                        <p:attrNameLst>
                                          <p:attrName>ppt_h</p:attrName>
                                        </p:attrNameLst>
                                      </p:cBhvr>
                                      <p:tavLst>
                                        <p:tav tm="0">
                                          <p:val>
                                            <p:strVal val="ppt_h"/>
                                          </p:val>
                                        </p:tav>
                                        <p:tav tm="100000">
                                          <p:val>
                                            <p:strVal val="ppt_h"/>
                                          </p:val>
                                        </p:tav>
                                      </p:tavLst>
                                    </p:anim>
                                    <p:set>
                                      <p:cBhvr>
                                        <p:cTn id="9" dur="1" fill="hold">
                                          <p:stCondLst>
                                            <p:cond delay="19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قرص ممغنط 1"/>
          <p:cNvSpPr/>
          <p:nvPr/>
        </p:nvSpPr>
        <p:spPr>
          <a:xfrm>
            <a:off x="2987824" y="476672"/>
            <a:ext cx="2736304" cy="104469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cs typeface="PT Bold Heading" pitchFamily="2" charset="-78"/>
              </a:rPr>
              <a:t>التعليم المدمج </a:t>
            </a:r>
            <a:endParaRPr lang="ar-SA" sz="2800" dirty="0">
              <a:cs typeface="PT Bold Heading" pitchFamily="2" charset="-78"/>
            </a:endParaRPr>
          </a:p>
        </p:txBody>
      </p:sp>
      <p:sp>
        <p:nvSpPr>
          <p:cNvPr id="3" name="سهم للأسفل 2"/>
          <p:cNvSpPr/>
          <p:nvPr/>
        </p:nvSpPr>
        <p:spPr>
          <a:xfrm flipH="1">
            <a:off x="3851920" y="1556792"/>
            <a:ext cx="1008113" cy="720080"/>
          </a:xfrm>
          <a:prstGeom prst="downArrow">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ar-SA"/>
          </a:p>
        </p:txBody>
      </p:sp>
      <p:sp>
        <p:nvSpPr>
          <p:cNvPr id="4" name="مستطيل 3"/>
          <p:cNvSpPr/>
          <p:nvPr/>
        </p:nvSpPr>
        <p:spPr>
          <a:xfrm>
            <a:off x="251520" y="2345815"/>
            <a:ext cx="7776863" cy="914400"/>
          </a:xfrm>
          <a:prstGeom prst="rect">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SA" sz="1600" dirty="0">
                <a:cs typeface="PT Bold Heading" pitchFamily="2" charset="-78"/>
              </a:rPr>
              <a:t>يمثل التعليم المدمج (</a:t>
            </a:r>
            <a:r>
              <a:rPr lang="en-US" sz="1600" dirty="0">
                <a:cs typeface="PT Bold Heading" pitchFamily="2" charset="-78"/>
              </a:rPr>
              <a:t>Blended Learning) </a:t>
            </a:r>
            <a:r>
              <a:rPr lang="ar-SA" sz="1600" dirty="0">
                <a:cs typeface="PT Bold Heading" pitchFamily="2" charset="-78"/>
              </a:rPr>
              <a:t>نوعا من أنواع التعليم الذي يدمج بين التعليم عن بعد </a:t>
            </a:r>
            <a:r>
              <a:rPr lang="en-US" sz="1600" dirty="0">
                <a:cs typeface="PT Bold Heading" pitchFamily="2" charset="-78"/>
              </a:rPr>
              <a:t>Online Learning  </a:t>
            </a:r>
            <a:r>
              <a:rPr lang="ar-SA" sz="1600" dirty="0">
                <a:cs typeface="PT Bold Heading" pitchFamily="2" charset="-78"/>
              </a:rPr>
              <a:t>والتعليم التقليدي </a:t>
            </a:r>
            <a:r>
              <a:rPr lang="en-US" sz="1600" dirty="0">
                <a:cs typeface="PT Bold Heading" pitchFamily="2" charset="-78"/>
              </a:rPr>
              <a:t>Face to Face Learning، </a:t>
            </a:r>
            <a:r>
              <a:rPr lang="ar-SA" sz="1600" dirty="0">
                <a:cs typeface="PT Bold Heading" pitchFamily="2" charset="-78"/>
              </a:rPr>
              <a:t>حيث يتراوح التعليم فيه بين حضور المتعلم الفعلي إلى مكان التعلم، وتعلمه عبر وسائل التعلم الإلكتروني</a:t>
            </a:r>
          </a:p>
        </p:txBody>
      </p:sp>
      <p:sp>
        <p:nvSpPr>
          <p:cNvPr id="5" name="مستطيل 4"/>
          <p:cNvSpPr/>
          <p:nvPr/>
        </p:nvSpPr>
        <p:spPr>
          <a:xfrm>
            <a:off x="251520" y="3244923"/>
            <a:ext cx="7706974" cy="64807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dirty="0">
                <a:cs typeface="PT Bold Heading" pitchFamily="2" charset="-78"/>
              </a:rPr>
              <a:t>وللتوفيق بين التعليم الإلكتروني والتعليم التقليدي وصولًا إلى التعليم المدمج لا بد من: </a:t>
            </a:r>
          </a:p>
        </p:txBody>
      </p:sp>
      <p:sp>
        <p:nvSpPr>
          <p:cNvPr id="6" name="سهم إلى اليسار واليمين 5"/>
          <p:cNvSpPr/>
          <p:nvPr/>
        </p:nvSpPr>
        <p:spPr>
          <a:xfrm>
            <a:off x="107504" y="3789040"/>
            <a:ext cx="8064895" cy="936104"/>
          </a:xfrm>
          <a:prstGeom prst="lef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a:solidFill>
                  <a:srgbClr val="002060"/>
                </a:solidFill>
                <a:cs typeface="PT Bold Heading" pitchFamily="2" charset="-78"/>
              </a:rPr>
              <a:t>سن التشريعات والسياسات اللازمة التي تنظم عملية التعليم عن بعد لإضفاء الشرعية على بيئة العمل. </a:t>
            </a:r>
          </a:p>
        </p:txBody>
      </p:sp>
      <p:sp>
        <p:nvSpPr>
          <p:cNvPr id="7" name="سهم إلى اليسار واليمين 6"/>
          <p:cNvSpPr/>
          <p:nvPr/>
        </p:nvSpPr>
        <p:spPr>
          <a:xfrm>
            <a:off x="0" y="4355208"/>
            <a:ext cx="8172399" cy="97380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cs typeface="PT Bold Heading" pitchFamily="2" charset="-78"/>
              </a:rPr>
              <a:t>الاستعانة بالخبراء والاختصاصيين للإشراف على التناوب بين التعليم التقليدي والتعليم الإلكتروني وفقًا لما </a:t>
            </a:r>
            <a:r>
              <a:rPr lang="ar-SA" dirty="0" err="1">
                <a:cs typeface="PT Bold Heading" pitchFamily="2" charset="-78"/>
              </a:rPr>
              <a:t>تتطلبه</a:t>
            </a:r>
            <a:r>
              <a:rPr lang="ar-SA" dirty="0">
                <a:cs typeface="PT Bold Heading" pitchFamily="2" charset="-78"/>
              </a:rPr>
              <a:t> الظرف. </a:t>
            </a:r>
          </a:p>
        </p:txBody>
      </p:sp>
      <p:sp>
        <p:nvSpPr>
          <p:cNvPr id="8" name="سهم إلى اليسار واليمين 7"/>
          <p:cNvSpPr/>
          <p:nvPr/>
        </p:nvSpPr>
        <p:spPr>
          <a:xfrm>
            <a:off x="107505" y="4996780"/>
            <a:ext cx="8064896" cy="664468"/>
          </a:xfrm>
          <a:prstGeom prst="leftRightArrow">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sz="2000" dirty="0">
                <a:cs typeface="PT Bold Heading" pitchFamily="2" charset="-78"/>
              </a:rPr>
              <a:t>تأهيل المعلمين للتعامل مع أنماط التعليم المختلفة. </a:t>
            </a:r>
          </a:p>
        </p:txBody>
      </p:sp>
      <p:sp>
        <p:nvSpPr>
          <p:cNvPr id="9" name="سهم إلى اليسار واليمين 8"/>
          <p:cNvSpPr/>
          <p:nvPr/>
        </p:nvSpPr>
        <p:spPr>
          <a:xfrm>
            <a:off x="107506" y="5464648"/>
            <a:ext cx="8064894" cy="484632"/>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SA" dirty="0">
                <a:cs typeface="PT Bold Heading" pitchFamily="2" charset="-78"/>
              </a:rPr>
              <a:t>تفعيل أدوات الرقابة والمتابعة التي تمكن من إدارة عملية التعلم بشكل سليم. </a:t>
            </a:r>
          </a:p>
        </p:txBody>
      </p:sp>
      <p:sp>
        <p:nvSpPr>
          <p:cNvPr id="10" name="سهم إلى اليسار واليمين 9"/>
          <p:cNvSpPr/>
          <p:nvPr/>
        </p:nvSpPr>
        <p:spPr>
          <a:xfrm>
            <a:off x="107507" y="5752680"/>
            <a:ext cx="8064894" cy="484632"/>
          </a:xfrm>
          <a:prstGeom prst="leftRightArrow">
            <a:avLst/>
          </a:prstGeom>
        </p:spPr>
        <p:style>
          <a:lnRef idx="1">
            <a:schemeClr val="accent4"/>
          </a:lnRef>
          <a:fillRef idx="3">
            <a:schemeClr val="accent4"/>
          </a:fillRef>
          <a:effectRef idx="2">
            <a:schemeClr val="accent4"/>
          </a:effectRef>
          <a:fontRef idx="minor">
            <a:schemeClr val="lt1"/>
          </a:fontRef>
        </p:style>
        <p:txBody>
          <a:bodyPr rtlCol="1" anchor="ctr"/>
          <a:lstStyle/>
          <a:p>
            <a:pPr algn="ctr"/>
            <a:r>
              <a:rPr lang="ar-SA" dirty="0">
                <a:solidFill>
                  <a:srgbClr val="002060"/>
                </a:solidFill>
                <a:cs typeface="PT Bold Heading" pitchFamily="2" charset="-78"/>
              </a:rPr>
              <a:t>تطوير وتكيف المناهج والمحتوى التعليمي؟ </a:t>
            </a:r>
          </a:p>
        </p:txBody>
      </p:sp>
      <p:sp>
        <p:nvSpPr>
          <p:cNvPr id="11" name="سهم إلى اليسار واليمين 10"/>
          <p:cNvSpPr/>
          <p:nvPr/>
        </p:nvSpPr>
        <p:spPr>
          <a:xfrm>
            <a:off x="107507" y="6093296"/>
            <a:ext cx="8064892" cy="484632"/>
          </a:xfrm>
          <a:prstGeom prst="leftRightArrow">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dirty="0">
                <a:cs typeface="PT Bold Heading" pitchFamily="2" charset="-78"/>
              </a:rPr>
              <a:t>مراعاة الفئات العمرية والقدرات الفردية. </a:t>
            </a:r>
          </a:p>
        </p:txBody>
      </p:sp>
    </p:spTree>
    <p:extLst>
      <p:ext uri="{BB962C8B-B14F-4D97-AF65-F5344CB8AC3E}">
        <p14:creationId xmlns:p14="http://schemas.microsoft.com/office/powerpoint/2010/main" val="225368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وسيلة شرح على شكل سحابة 2"/>
          <p:cNvSpPr/>
          <p:nvPr/>
        </p:nvSpPr>
        <p:spPr>
          <a:xfrm>
            <a:off x="1979712" y="404664"/>
            <a:ext cx="4464496" cy="1080120"/>
          </a:xfrm>
          <a:prstGeom prst="cloudCallout">
            <a:avLst>
              <a:gd name="adj1" fmla="val -91404"/>
              <a:gd name="adj2" fmla="val 170001"/>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3600" dirty="0" smtClean="0">
                <a:cs typeface="PT Bold Heading" pitchFamily="2" charset="-78"/>
              </a:rPr>
              <a:t>نتائج البحث </a:t>
            </a:r>
            <a:endParaRPr lang="ar-SA" sz="3600" dirty="0">
              <a:cs typeface="PT Bold Heading" pitchFamily="2" charset="-78"/>
            </a:endParaRPr>
          </a:p>
        </p:txBody>
      </p:sp>
      <p:sp>
        <p:nvSpPr>
          <p:cNvPr id="4" name="وسيلة شرح مع سهم إلى الأسفل 3"/>
          <p:cNvSpPr/>
          <p:nvPr/>
        </p:nvSpPr>
        <p:spPr>
          <a:xfrm>
            <a:off x="539552" y="1628800"/>
            <a:ext cx="7272808" cy="914400"/>
          </a:xfrm>
          <a:prstGeom prst="downArrowCallou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a:cs typeface="PT Bold Heading" pitchFamily="2" charset="-78"/>
              </a:rPr>
              <a:t>يمكن تلخيص ما توصل إليه البحث فيما يأتي: </a:t>
            </a:r>
          </a:p>
        </p:txBody>
      </p:sp>
      <p:graphicFrame>
        <p:nvGraphicFramePr>
          <p:cNvPr id="5" name="جدول 4"/>
          <p:cNvGraphicFramePr>
            <a:graphicFrameLocks noGrp="1"/>
          </p:cNvGraphicFramePr>
          <p:nvPr>
            <p:extLst>
              <p:ext uri="{D42A27DB-BD31-4B8C-83A1-F6EECF244321}">
                <p14:modId xmlns:p14="http://schemas.microsoft.com/office/powerpoint/2010/main" val="3436184791"/>
              </p:ext>
            </p:extLst>
          </p:nvPr>
        </p:nvGraphicFramePr>
        <p:xfrm>
          <a:off x="373562" y="2538941"/>
          <a:ext cx="7438798" cy="3838130"/>
        </p:xfrm>
        <a:graphic>
          <a:graphicData uri="http://schemas.openxmlformats.org/drawingml/2006/table">
            <a:tbl>
              <a:tblPr rtl="1" firstRow="1" bandRow="1">
                <a:tableStyleId>{5C22544A-7EE6-4342-B048-85BDC9FD1C3A}</a:tableStyleId>
              </a:tblPr>
              <a:tblGrid>
                <a:gridCol w="7438798"/>
              </a:tblGrid>
              <a:tr h="767626">
                <a:tc>
                  <a:txBody>
                    <a:bodyPr/>
                    <a:lstStyle/>
                    <a:p>
                      <a:pPr rtl="1"/>
                      <a:r>
                        <a:rPr lang="ar-SA" sz="1800" dirty="0" smtClean="0">
                          <a:cs typeface="PT Bold Heading" pitchFamily="2" charset="-78"/>
                        </a:rPr>
                        <a:t>بات من المؤكد أن التعليم الإلكتروني قد أثبت فعاليته كنوع من أنواع التعليم التي يمكن اعتمادها بالإضافة إلى التعليم التقليدي </a:t>
                      </a:r>
                    </a:p>
                  </a:txBody>
                  <a:tcPr/>
                </a:tc>
              </a:tr>
              <a:tr h="767626">
                <a:tc>
                  <a:txBody>
                    <a:bodyPr/>
                    <a:lstStyle/>
                    <a:p>
                      <a:pPr rtl="1"/>
                      <a:r>
                        <a:rPr lang="ar-SA" sz="1800" dirty="0" smtClean="0">
                          <a:solidFill>
                            <a:srgbClr val="002060"/>
                          </a:solidFill>
                          <a:cs typeface="PT Bold Heading" pitchFamily="2" charset="-78"/>
                        </a:rPr>
                        <a:t>يحتاج التعليم الإلكتروني في البلدان النامية إلى تجهيزات وبنية تحتية رقمية قادرة على مواكبة التسارع والتغيير الحاصل في إيقاع المعرفة بسبب الثورة التكنولوجية. </a:t>
                      </a:r>
                    </a:p>
                  </a:txBody>
                  <a:tcPr/>
                </a:tc>
              </a:tr>
              <a:tr h="767626">
                <a:tc>
                  <a:txBody>
                    <a:bodyPr/>
                    <a:lstStyle/>
                    <a:p>
                      <a:pPr rtl="1"/>
                      <a:r>
                        <a:rPr lang="ar-SA" sz="1800" dirty="0" smtClean="0">
                          <a:cs typeface="PT Bold Heading" pitchFamily="2" charset="-78"/>
                        </a:rPr>
                        <a:t>التعليم المدمج يمثل حلًا وسطا بين التعليم الإلكتروني والتعليم التقليدي يسهم في التخفيف من الضغوطات على البنية التحتية الرقمية.</a:t>
                      </a:r>
                    </a:p>
                  </a:txBody>
                  <a:tcPr/>
                </a:tc>
              </a:tr>
              <a:tr h="767626">
                <a:tc>
                  <a:txBody>
                    <a:bodyPr/>
                    <a:lstStyle/>
                    <a:p>
                      <a:pPr rtl="1"/>
                      <a:r>
                        <a:rPr lang="ar-SA" sz="1800" dirty="0" smtClean="0">
                          <a:solidFill>
                            <a:srgbClr val="C00000"/>
                          </a:solidFill>
                          <a:cs typeface="PT Bold Heading" pitchFamily="2" charset="-78"/>
                        </a:rPr>
                        <a:t>التحول إلى نمط التعليم الإلكتروني يتطلب تبني سياسات واستراتيجيات وتخطيط لتكييف المحتوى المعرفي ليتناسب مع التعليم الإلكتروني والتعليم المدمج. </a:t>
                      </a:r>
                    </a:p>
                  </a:txBody>
                  <a:tcPr/>
                </a:tc>
              </a:tr>
              <a:tr h="767626">
                <a:tc>
                  <a:txBody>
                    <a:bodyPr/>
                    <a:lstStyle/>
                    <a:p>
                      <a:pPr rtl="1"/>
                      <a:r>
                        <a:rPr lang="ar-SA" dirty="0" smtClean="0">
                          <a:solidFill>
                            <a:srgbClr val="00B050"/>
                          </a:solidFill>
                          <a:cs typeface="PT Bold Heading" pitchFamily="2" charset="-78"/>
                        </a:rPr>
                        <a:t>تحتاج الكوادر التعليمية والمتعلمين وأولياء الأمور إلى التأهيل المستمر لمواكبة التحول نحو أنماط التعليم الإلكترونية الحديثة. </a:t>
                      </a:r>
                    </a:p>
                  </a:txBody>
                  <a:tcPr/>
                </a:tc>
              </a:tr>
            </a:tbl>
          </a:graphicData>
        </a:graphic>
      </p:graphicFrame>
    </p:spTree>
    <p:extLst>
      <p:ext uri="{BB962C8B-B14F-4D97-AF65-F5344CB8AC3E}">
        <p14:creationId xmlns:p14="http://schemas.microsoft.com/office/powerpoint/2010/main" val="141274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ريط إلى الأسفل 1"/>
          <p:cNvSpPr/>
          <p:nvPr/>
        </p:nvSpPr>
        <p:spPr>
          <a:xfrm>
            <a:off x="1259632" y="476672"/>
            <a:ext cx="5112568" cy="1008112"/>
          </a:xfrm>
          <a:prstGeom prst="ribbon">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SA" sz="3200" dirty="0" smtClean="0">
                <a:cs typeface="PT Bold Heading" pitchFamily="2" charset="-78"/>
              </a:rPr>
              <a:t>التوصيات</a:t>
            </a:r>
            <a:endParaRPr lang="ar-SA" sz="3200" dirty="0">
              <a:cs typeface="PT Bold Heading" pitchFamily="2" charset="-78"/>
            </a:endParaRPr>
          </a:p>
        </p:txBody>
      </p:sp>
      <p:sp>
        <p:nvSpPr>
          <p:cNvPr id="4" name="سهم للأسفل 3"/>
          <p:cNvSpPr/>
          <p:nvPr/>
        </p:nvSpPr>
        <p:spPr>
          <a:xfrm>
            <a:off x="3573600" y="1571644"/>
            <a:ext cx="484632" cy="48920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5" name="وسيلة شرح خطية 2 4"/>
          <p:cNvSpPr/>
          <p:nvPr/>
        </p:nvSpPr>
        <p:spPr>
          <a:xfrm>
            <a:off x="827584" y="2132856"/>
            <a:ext cx="7128792" cy="612648"/>
          </a:xfrm>
          <a:prstGeom prst="borderCallout2">
            <a:avLst>
              <a:gd name="adj1" fmla="val 18750"/>
              <a:gd name="adj2" fmla="val -8333"/>
              <a:gd name="adj3" fmla="val 56656"/>
              <a:gd name="adj4" fmla="val -6080"/>
              <a:gd name="adj5" fmla="val 140929"/>
              <a:gd name="adj6" fmla="val -6296"/>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dirty="0">
                <a:solidFill>
                  <a:schemeClr val="bg1"/>
                </a:solidFill>
                <a:cs typeface="PT Bold Heading" pitchFamily="2" charset="-78"/>
              </a:rPr>
              <a:t>إدارة التغيير نحو تخطيط مستقبل التعلم الإلكتروني ورفع جاهزية الأنظمة التعليمية لمواجهة الطوارئ والمستجدات. </a:t>
            </a:r>
          </a:p>
        </p:txBody>
      </p:sp>
      <p:sp>
        <p:nvSpPr>
          <p:cNvPr id="6" name="وسيلة شرح خطية 2 5"/>
          <p:cNvSpPr/>
          <p:nvPr/>
        </p:nvSpPr>
        <p:spPr>
          <a:xfrm>
            <a:off x="827584" y="3032376"/>
            <a:ext cx="7128792" cy="612648"/>
          </a:xfrm>
          <a:prstGeom prst="borderCallout2">
            <a:avLst>
              <a:gd name="adj1" fmla="val 18750"/>
              <a:gd name="adj2" fmla="val -8333"/>
              <a:gd name="adj3" fmla="val 61394"/>
              <a:gd name="adj4" fmla="val -6487"/>
              <a:gd name="adj5" fmla="val 100654"/>
              <a:gd name="adj6" fmla="val -8113"/>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SA" dirty="0">
                <a:solidFill>
                  <a:schemeClr val="tx1"/>
                </a:solidFill>
                <a:cs typeface="PT Bold Heading" pitchFamily="2" charset="-78"/>
              </a:rPr>
              <a:t>توظيف تكنولوجيا التعليم للوصول إلى تعليم مدمج مستمر وليس كحالة مؤقتة.</a:t>
            </a:r>
          </a:p>
        </p:txBody>
      </p:sp>
      <p:sp>
        <p:nvSpPr>
          <p:cNvPr id="7" name="وسيلة شرح خطية 2 6"/>
          <p:cNvSpPr/>
          <p:nvPr/>
        </p:nvSpPr>
        <p:spPr>
          <a:xfrm>
            <a:off x="827584" y="3968480"/>
            <a:ext cx="7128792" cy="612648"/>
          </a:xfrm>
          <a:prstGeom prst="borderCallout2">
            <a:avLst>
              <a:gd name="adj1" fmla="val 18750"/>
              <a:gd name="adj2" fmla="val -8333"/>
              <a:gd name="adj3" fmla="val 51918"/>
              <a:gd name="adj4" fmla="val -2822"/>
              <a:gd name="adj5" fmla="val 114869"/>
              <a:gd name="adj6" fmla="val -7428"/>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solidFill>
                  <a:schemeClr val="bg1"/>
                </a:solidFill>
                <a:cs typeface="PT Bold Heading" pitchFamily="2" charset="-78"/>
              </a:rPr>
              <a:t>السعي في تكييف المحتوى المعرفي التقليدي إلى محتوى رقمي منسجم مع استراتيجيات التعلم الحديثة. </a:t>
            </a:r>
          </a:p>
        </p:txBody>
      </p:sp>
      <p:sp>
        <p:nvSpPr>
          <p:cNvPr id="8" name="وسيلة شرح خطية 2 7"/>
          <p:cNvSpPr/>
          <p:nvPr/>
        </p:nvSpPr>
        <p:spPr>
          <a:xfrm>
            <a:off x="827584" y="4976592"/>
            <a:ext cx="7128792" cy="900680"/>
          </a:xfrm>
          <a:prstGeom prst="borderCallout2">
            <a:avLst>
              <a:gd name="adj1" fmla="val 18750"/>
              <a:gd name="adj2" fmla="val -8333"/>
              <a:gd name="adj3" fmla="val 42922"/>
              <a:gd name="adj4" fmla="val -5062"/>
              <a:gd name="adj5" fmla="val 82736"/>
              <a:gd name="adj6" fmla="val -4555"/>
            </a:avLst>
          </a:prstGeom>
        </p:spPr>
        <p:style>
          <a:lnRef idx="1">
            <a:schemeClr val="accent4"/>
          </a:lnRef>
          <a:fillRef idx="3">
            <a:schemeClr val="accent4"/>
          </a:fillRef>
          <a:effectRef idx="2">
            <a:schemeClr val="accent4"/>
          </a:effectRef>
          <a:fontRef idx="minor">
            <a:schemeClr val="lt1"/>
          </a:fontRef>
        </p:style>
        <p:txBody>
          <a:bodyPr rtlCol="1" anchor="ctr"/>
          <a:lstStyle/>
          <a:p>
            <a:pPr algn="ctr"/>
            <a:r>
              <a:rPr lang="ar-SA" dirty="0">
                <a:solidFill>
                  <a:srgbClr val="002060"/>
                </a:solidFill>
                <a:cs typeface="PT Bold Heading" pitchFamily="2" charset="-78"/>
              </a:rPr>
              <a:t>مراجعة شاملة لإدارة عملية التعليم بدءًا من السياسات والاستراتيجيات والتخطيط والإجراءات وأساليب التقويم للارتقاء بمستوى التحصيل.</a:t>
            </a:r>
          </a:p>
        </p:txBody>
      </p:sp>
    </p:spTree>
    <p:extLst>
      <p:ext uri="{BB962C8B-B14F-4D97-AF65-F5344CB8AC3E}">
        <p14:creationId xmlns:p14="http://schemas.microsoft.com/office/powerpoint/2010/main" val="41843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ircle(in)">
                                      <p:cBhvr>
                                        <p:cTn id="3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497</TotalTime>
  <Words>1218</Words>
  <Application>Microsoft Office PowerPoint</Application>
  <PresentationFormat>عرض على الشاشة (3:4)‏</PresentationFormat>
  <Paragraphs>78</Paragraphs>
  <Slides>17</Slides>
  <Notes>0</Notes>
  <HiddenSlides>0</HiddenSlides>
  <MMClips>1</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وافر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أهمية البحث  </vt:lpstr>
      <vt:lpstr>مقدمة </vt:lpstr>
      <vt:lpstr>التعليم عن بعد:  مفهومه، أشكاله، مسوغاته، التحديات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home</dc:creator>
  <cp:lastModifiedBy>home</cp:lastModifiedBy>
  <cp:revision>43</cp:revision>
  <dcterms:created xsi:type="dcterms:W3CDTF">2022-05-13T17:21:04Z</dcterms:created>
  <dcterms:modified xsi:type="dcterms:W3CDTF">2022-05-14T09:20:44Z</dcterms:modified>
</cp:coreProperties>
</file>